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8" r:id="rId2"/>
    <p:sldId id="300" r:id="rId3"/>
    <p:sldId id="263" r:id="rId4"/>
    <p:sldId id="299" r:id="rId5"/>
    <p:sldId id="305" r:id="rId6"/>
    <p:sldId id="303" r:id="rId7"/>
    <p:sldId id="301" r:id="rId8"/>
    <p:sldId id="304" r:id="rId9"/>
    <p:sldId id="261" r:id="rId10"/>
    <p:sldId id="30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92"/>
    <p:restoredTop sz="94633"/>
  </p:normalViewPr>
  <p:slideViewPr>
    <p:cSldViewPr snapToGrid="0" snapToObjects="1" showGuides="1">
      <p:cViewPr varScale="1">
        <p:scale>
          <a:sx n="107" d="100"/>
          <a:sy n="107" d="100"/>
        </p:scale>
        <p:origin x="17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B6D5F-BBD7-4C4B-9838-63DD0E8CAC37}" type="datetimeFigureOut">
              <a:rPr lang="en-US" smtClean="0"/>
              <a:t>9/24/23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94D79-6865-6646-A013-335442495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4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presentation I will:</a:t>
            </a:r>
            <a:r>
              <a:rPr lang="en-GB" baseline="0" dirty="0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/>
              <a:t>Outline the work programme that we have been developing through USP since 2012.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/>
              <a:t>Make the case that the Pacific needs to transition to a low carbon 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/>
              <a:t>Discuss the need for a centre of excellence and a regional programme based on education and research 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/>
              <a:t>Why RMI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/>
              <a:t>Barriers to transition</a:t>
            </a:r>
          </a:p>
          <a:p>
            <a:pPr marL="171450" indent="-171450">
              <a:buFont typeface="Arial"/>
              <a:buChar char="•"/>
            </a:pPr>
            <a:endParaRPr lang="en-GB" baseline="0" dirty="0"/>
          </a:p>
          <a:p>
            <a:pPr marL="171450" indent="-171450">
              <a:buFont typeface="Arial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A653B-F291-46F2-8FDC-A3501C071A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88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1B4C9-AFB9-D642-B250-C1032C8308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5908-9597-5248-BB0A-2AEB1FA23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38AA4-321D-AA46-8868-2B9461ED6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28C86-3042-814D-8621-E303D33D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DDF-65B1-484D-81A9-C03F814B0030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1F8F4-C26D-6E4F-9395-6A1B3CB6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6C8B3-EF82-7749-B880-A45CABA7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4BF5-5617-1D44-A0E2-DF111A31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3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9947-E29B-7349-BCDC-B000B5DE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B0F2E-1F31-FD46-9BF1-95B7BF12F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5F6A7-3DF9-C345-852D-9D6346C3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DDF-65B1-484D-81A9-C03F814B0030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103CB-C3CE-1248-8E14-7FB0E507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5C743-62D7-234B-B3C0-020C4F50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4BF5-5617-1D44-A0E2-DF111A31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9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80A692-D815-0C46-9C92-E3BC93F89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62D4A-5B5A-C743-801B-24CF2435E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D975F-73B5-F84C-A8D2-5D750F4C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DDF-65B1-484D-81A9-C03F814B0030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9CDF6-3FF0-3048-A4CD-01A316C49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FFC2B-7C8A-864B-B77B-5E96B576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4BF5-5617-1D44-A0E2-DF111A31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513D-B415-3E48-A2ED-D23817DD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2F44D-EBFF-D041-86DB-E4A3EF85E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28589-F6E9-1243-AC23-520753C1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DDF-65B1-484D-81A9-C03F814B0030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D9BD0-3425-D241-AE9F-5A2B83BA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CBE1-7694-8941-9644-5279D290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4BF5-5617-1D44-A0E2-DF111A31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2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A8AD-950D-7E4C-B531-04B5DDBC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A1A42-8D47-D948-A7F2-F2CEE311E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F7D74-229C-3945-90DB-F5C769AB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DDF-65B1-484D-81A9-C03F814B0030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EC7FD-38CA-6445-B083-EE3858D57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D4F0-219A-3B49-A69A-2C40C5FD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4BF5-5617-1D44-A0E2-DF111A31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8000C-10C0-2F40-9856-187FCDF3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F0EF8-CE38-BC41-9EB6-AB60742D2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CEA78-E247-FE46-B06A-6EE934DCF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FC083-0379-DD4E-A4EF-3BF65566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DDF-65B1-484D-81A9-C03F814B0030}" type="datetimeFigureOut">
              <a:rPr lang="en-US" smtClean="0"/>
              <a:t>9/24/23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B3EE2-2D94-244B-BCCB-14A82D2D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8EA07-A772-004C-9064-C68B43F7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4BF5-5617-1D44-A0E2-DF111A31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6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F1B8-F537-6B46-B8C6-A821C59E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E4374-0ED5-C144-8490-0EF876C60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C4A29-D426-7E49-95D3-6BA1C21E2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53056-10EA-AA4A-99B1-9C76C618E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F70CE-0529-A24B-B5BB-9FD943D1A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A375B-C0B0-834A-A5AE-2BEAB705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DDF-65B1-484D-81A9-C03F814B0030}" type="datetimeFigureOut">
              <a:rPr lang="en-US" smtClean="0"/>
              <a:t>9/24/23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76BCF2-58A3-EE41-9610-282BFF7ED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612A5B-8CF1-524F-914E-6533DBB5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4BF5-5617-1D44-A0E2-DF111A31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5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7790-A9CB-574F-A710-448B9475C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5345E-85A3-574C-9393-71CC7EC8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DDF-65B1-484D-81A9-C03F814B0030}" type="datetimeFigureOut">
              <a:rPr lang="en-US" smtClean="0"/>
              <a:t>9/24/23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DA613-0DD6-244E-A334-D3B6789D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F330C-6480-B84A-B9F8-0FC9D091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4BF5-5617-1D44-A0E2-DF111A31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CCAC7F-265C-194C-AC6C-743F37F6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DDF-65B1-484D-81A9-C03F814B0030}" type="datetimeFigureOut">
              <a:rPr lang="en-US" smtClean="0"/>
              <a:t>9/24/23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80E00-F585-674A-9874-405D0EC6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C1FCB-0602-4A48-9897-C905E883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4BF5-5617-1D44-A0E2-DF111A31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55AD-823D-8C49-AFDD-901BE9E4D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D91A5-B9BE-0F4F-9D49-8B3011197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AEF91-6E8F-124C-AAF7-14F2EB7E5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864EA-4917-C34F-B0F9-5EF541E6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DDF-65B1-484D-81A9-C03F814B0030}" type="datetimeFigureOut">
              <a:rPr lang="en-US" smtClean="0"/>
              <a:t>9/24/23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E56A1-CB75-6C45-8857-35DEEBCC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42A9A-9420-9D4A-BC16-46DF6073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4BF5-5617-1D44-A0E2-DF111A31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A7E5-CCAB-6B4D-AF70-498F163D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B98504-9DE7-E446-80EF-74EABA6DA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F23B9-4FE2-A54E-853D-B5FCDFA64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8EE01-BD32-BB4E-A5A2-D7B75B2C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DDF-65B1-484D-81A9-C03F814B0030}" type="datetimeFigureOut">
              <a:rPr lang="en-US" smtClean="0"/>
              <a:t>9/24/23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DCC5E-FD0D-8B42-BACA-669CAFDD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1D261-8498-1945-8414-8FE852C2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4BF5-5617-1D44-A0E2-DF111A31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5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26871-B3D2-C347-A20B-690E76C1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44365-840C-4E48-8454-FEAB35394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F2402-789B-D349-A440-F0FEE73A5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92DDF-65B1-484D-81A9-C03F814B0030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79A13-382E-F749-A37A-B4BC75578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BAC15-9C35-D248-89F1-63D4864BC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E4BF5-5617-1D44-A0E2-DF111A31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3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9736" y="152400"/>
            <a:ext cx="4680520" cy="1044352"/>
          </a:xfrm>
        </p:spPr>
        <p:txBody>
          <a:bodyPr>
            <a:normAutofit/>
          </a:bodyPr>
          <a:lstStyle/>
          <a:p>
            <a:r>
              <a:rPr lang="en-US" sz="3200" b="1" dirty="0"/>
              <a:t>Micronesian Center for </a:t>
            </a:r>
            <a:r>
              <a:rPr lang="en-US" sz="3200" b="1"/>
              <a:t>Sustainable Transport</a:t>
            </a:r>
            <a:endParaRPr lang="en-AU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4643" y="1951070"/>
            <a:ext cx="3431297" cy="1608584"/>
          </a:xfrm>
          <a:ln>
            <a:noFill/>
          </a:ln>
        </p:spPr>
        <p:txBody>
          <a:bodyPr>
            <a:no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2800" b="1" dirty="0"/>
              <a:t>What is </a:t>
            </a:r>
            <a:r>
              <a:rPr lang="en-US" sz="2800" b="1" u="sng" dirty="0"/>
              <a:t>THE</a:t>
            </a:r>
            <a:r>
              <a:rPr lang="en-US" sz="2800" b="1" dirty="0"/>
              <a:t> 1.5 tax for Shipping?</a:t>
            </a:r>
          </a:p>
          <a:p>
            <a:endParaRPr lang="en-US" sz="1800" b="1" dirty="0"/>
          </a:p>
          <a:p>
            <a:endParaRPr lang="en-AU" sz="1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27381A-EA60-7F44-80D6-77FCFED1E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2" y="68247"/>
            <a:ext cx="11987556" cy="1505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7E40E-5CC6-0F4B-8562-A56EEE5CF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34595" y="1573911"/>
            <a:ext cx="9634038" cy="54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E870-DF21-FE45-99C1-AAD3A323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322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1.	What is </a:t>
            </a:r>
            <a:r>
              <a:rPr lang="en-US" sz="3600" b="1" u="sng" dirty="0"/>
              <a:t>THE</a:t>
            </a:r>
            <a:r>
              <a:rPr lang="en-US" sz="3600" dirty="0"/>
              <a:t> 1.5 tax for Shipping? </a:t>
            </a:r>
            <a:r>
              <a:rPr lang="en-US" sz="3600" dirty="0">
                <a:solidFill>
                  <a:srgbClr val="0070C0"/>
                </a:solidFill>
              </a:rPr>
              <a:t>= today’s </a:t>
            </a:r>
            <a:r>
              <a:rPr lang="en-US" sz="3600" dirty="0" err="1">
                <a:solidFill>
                  <a:srgbClr val="0070C0"/>
                </a:solidFill>
              </a:rPr>
              <a:t>talanoa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7E428-AD5B-464A-ABB2-F3D2C35E0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81075" indent="-563563"/>
            <a:r>
              <a:rPr lang="en-US" dirty="0"/>
              <a:t>Tax [levy]</a:t>
            </a:r>
          </a:p>
          <a:p>
            <a:pPr marL="981075" indent="-563563"/>
            <a:r>
              <a:rPr lang="en-US" dirty="0"/>
              <a:t>Polluter Pays</a:t>
            </a:r>
          </a:p>
          <a:p>
            <a:pPr marL="981075" indent="-563563"/>
            <a:r>
              <a:rPr lang="en-GB" dirty="0"/>
              <a:t>Mandatory and </a:t>
            </a:r>
            <a:r>
              <a:rPr lang="en-US" dirty="0"/>
              <a:t>universally applied on all fuel</a:t>
            </a:r>
          </a:p>
          <a:p>
            <a:pPr marL="981075" indent="-563563"/>
            <a:r>
              <a:rPr lang="en-US" dirty="0"/>
              <a:t>Rewards - the most efficient shipping</a:t>
            </a:r>
          </a:p>
          <a:p>
            <a:pPr marL="981075" indent="-563563"/>
            <a:r>
              <a:rPr lang="en-US" dirty="0"/>
              <a:t>Impacts - can’t be avoided, hard to remedy - leaves us mitigation</a:t>
            </a:r>
          </a:p>
          <a:p>
            <a:pPr marL="981075" indent="-563563"/>
            <a:r>
              <a:rPr lang="en-US" dirty="0"/>
              <a:t>Revenue generating</a:t>
            </a:r>
          </a:p>
          <a:p>
            <a:pPr marL="417512" indent="0">
              <a:buNone/>
            </a:pPr>
            <a:endParaRPr lang="en-US" dirty="0"/>
          </a:p>
          <a:p>
            <a:pPr marL="417513" indent="0">
              <a:buNone/>
            </a:pPr>
            <a:endParaRPr lang="en-US" dirty="0"/>
          </a:p>
          <a:p>
            <a:pPr marL="627063" indent="-20955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73B94-AAA4-4541-9883-C86822AB2CDC}"/>
              </a:ext>
            </a:extLst>
          </p:cNvPr>
          <p:cNvSpPr txBox="1"/>
          <p:nvPr/>
        </p:nvSpPr>
        <p:spPr>
          <a:xfrm>
            <a:off x="287383" y="5447211"/>
            <a:ext cx="11625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1.5 TAX  =   Carbon/GHG Pollution tax   +   R&amp;D subsidy   +   administration costs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UNFCCC (GCF, GEF, </a:t>
            </a:r>
            <a:r>
              <a:rPr lang="en-US" sz="2400" b="1" dirty="0" err="1">
                <a:solidFill>
                  <a:srgbClr val="0070C0"/>
                </a:solidFill>
              </a:rPr>
              <a:t>etc</a:t>
            </a:r>
            <a:r>
              <a:rPr lang="en-US" sz="2400" b="1" dirty="0">
                <a:solidFill>
                  <a:srgbClr val="0070C0"/>
                </a:solidFill>
              </a:rPr>
              <a:t>)                 IMO/IMRB                    ???              </a:t>
            </a:r>
          </a:p>
          <a:p>
            <a:endParaRPr lang="en-US" dirty="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9DF27DD0-A0CB-ED49-9CD6-DEBD923F86CC}"/>
              </a:ext>
            </a:extLst>
          </p:cNvPr>
          <p:cNvSpPr/>
          <p:nvPr/>
        </p:nvSpPr>
        <p:spPr>
          <a:xfrm>
            <a:off x="3344092" y="5882346"/>
            <a:ext cx="45719" cy="322512"/>
          </a:xfrm>
          <a:prstGeom prst="downArrow">
            <a:avLst/>
          </a:prstGeom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7F3854AD-E27D-C040-8356-69D1767D9ACF}"/>
              </a:ext>
            </a:extLst>
          </p:cNvPr>
          <p:cNvSpPr/>
          <p:nvPr/>
        </p:nvSpPr>
        <p:spPr>
          <a:xfrm>
            <a:off x="7180217" y="5863363"/>
            <a:ext cx="45719" cy="322512"/>
          </a:xfrm>
          <a:prstGeom prst="downArrow">
            <a:avLst/>
          </a:prstGeom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8FD50FA8-E43E-C84A-BD1A-18FE212239A9}"/>
              </a:ext>
            </a:extLst>
          </p:cNvPr>
          <p:cNvSpPr/>
          <p:nvPr/>
        </p:nvSpPr>
        <p:spPr>
          <a:xfrm>
            <a:off x="9498874" y="5876426"/>
            <a:ext cx="45719" cy="322512"/>
          </a:xfrm>
          <a:prstGeom prst="downArrow">
            <a:avLst/>
          </a:prstGeom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4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A268-461F-3446-9E3B-A3815F22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MCST Board have asked us to answer 3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FDF11-1EAD-634E-8492-5B9F7E516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073150" indent="-1073150">
              <a:buFont typeface="+mj-lt"/>
              <a:buAutoNum type="arabicPeriod"/>
            </a:pPr>
            <a:r>
              <a:rPr lang="en-US" dirty="0"/>
              <a:t>What is </a:t>
            </a:r>
            <a:r>
              <a:rPr lang="en-US" b="1" u="sng" dirty="0"/>
              <a:t>THE</a:t>
            </a:r>
            <a:r>
              <a:rPr lang="en-US" dirty="0"/>
              <a:t> 1.5 tax for Shipping? </a:t>
            </a:r>
            <a:r>
              <a:rPr lang="en-US" dirty="0">
                <a:solidFill>
                  <a:srgbClr val="0070C0"/>
                </a:solidFill>
              </a:rPr>
              <a:t>= today’s </a:t>
            </a:r>
            <a:r>
              <a:rPr lang="en-US" dirty="0" err="1">
                <a:solidFill>
                  <a:srgbClr val="0070C0"/>
                </a:solidFill>
              </a:rPr>
              <a:t>talanoa</a:t>
            </a:r>
            <a:endParaRPr lang="en-US" dirty="0">
              <a:solidFill>
                <a:srgbClr val="0070C0"/>
              </a:solidFill>
            </a:endParaRPr>
          </a:p>
          <a:p>
            <a:pPr marL="1073150" indent="-1073150">
              <a:buFont typeface="+mj-lt"/>
              <a:buAutoNum type="arabicPeriod"/>
            </a:pPr>
            <a:endParaRPr lang="en-US" dirty="0"/>
          </a:p>
          <a:p>
            <a:pPr marL="1073150" indent="-1073150">
              <a:buFont typeface="+mj-lt"/>
              <a:buAutoNum type="arabicPeriod"/>
            </a:pPr>
            <a:r>
              <a:rPr lang="en-US" dirty="0"/>
              <a:t>What would we have to trade with who to get it?</a:t>
            </a:r>
          </a:p>
          <a:p>
            <a:pPr marL="1073150" indent="-1073150">
              <a:buFont typeface="+mj-lt"/>
              <a:buAutoNum type="arabicPeriod"/>
            </a:pPr>
            <a:endParaRPr lang="en-US" dirty="0"/>
          </a:p>
          <a:p>
            <a:pPr marL="1073150" indent="-1073150">
              <a:buFont typeface="+mj-lt"/>
              <a:buAutoNum type="arabicPeriod"/>
            </a:pPr>
            <a:r>
              <a:rPr lang="en-US" dirty="0"/>
              <a:t>Who will decide?</a:t>
            </a:r>
          </a:p>
        </p:txBody>
      </p:sp>
    </p:spTree>
    <p:extLst>
      <p:ext uri="{BB962C8B-B14F-4D97-AF65-F5344CB8AC3E}">
        <p14:creationId xmlns:p14="http://schemas.microsoft.com/office/powerpoint/2010/main" val="426104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902271-A7F6-7A45-8C8B-162720137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5" r="7" b="3"/>
          <a:stretch/>
        </p:blipFill>
        <p:spPr>
          <a:xfrm>
            <a:off x="167945" y="3429000"/>
            <a:ext cx="5728548" cy="3079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873FE-E90E-554E-B283-7FA77B4C0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4" r="-3" b="-3"/>
          <a:stretch/>
        </p:blipFill>
        <p:spPr>
          <a:xfrm>
            <a:off x="321730" y="233497"/>
            <a:ext cx="5728547" cy="3079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D6C8B4-AD6D-134E-84DB-619BC5ADA5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0" r="1" b="1"/>
          <a:stretch/>
        </p:blipFill>
        <p:spPr>
          <a:xfrm>
            <a:off x="6141718" y="265584"/>
            <a:ext cx="5728548" cy="3047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D2CEB0-9838-1145-888F-D4FBD43CB2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3" r="459" b="1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3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9E4FE-14CF-D242-A555-3B1D1324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9C750-941A-D040-B682-CC59E9565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4257" y="4094123"/>
            <a:ext cx="4917743" cy="2753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89E0B5-60FC-9641-915A-0AC95FD78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4739643" cy="3154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A0F548-5397-E54E-9D3D-DB60004DE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88244"/>
            <a:ext cx="5124565" cy="2869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6DEF9A-7319-614F-AE68-6BF60C8C979B}"/>
              </a:ext>
            </a:extLst>
          </p:cNvPr>
          <p:cNvSpPr txBox="1"/>
          <p:nvPr/>
        </p:nvSpPr>
        <p:spPr>
          <a:xfrm>
            <a:off x="5124565" y="9941"/>
            <a:ext cx="737362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 err="1"/>
              <a:t>Mr</a:t>
            </a:r>
            <a:r>
              <a:rPr lang="en-US" sz="2800" dirty="0"/>
              <a:t> Warri said a group of about 60 people at </a:t>
            </a:r>
            <a:r>
              <a:rPr lang="en-US" sz="2800" dirty="0" err="1"/>
              <a:t>Londar</a:t>
            </a:r>
            <a:r>
              <a:rPr lang="en-US" sz="2800" dirty="0"/>
              <a:t> in south Pentecost was lucky to have survived the cyclone.</a:t>
            </a:r>
          </a:p>
          <a:p>
            <a:pPr fontAlgn="base"/>
            <a:endParaRPr lang="en-US" sz="2800" dirty="0"/>
          </a:p>
          <a:p>
            <a:pPr fontAlgn="base"/>
            <a:r>
              <a:rPr lang="en-US" sz="2800" dirty="0"/>
              <a:t>"They hid under the church and it flew away. All the other houses had flown so the men stood around in a circle and the women and children stood in the middle.</a:t>
            </a:r>
          </a:p>
          <a:p>
            <a:pPr fontAlgn="base"/>
            <a:r>
              <a:rPr lang="en-US" sz="2800" dirty="0"/>
              <a:t>They stood there until the morning in the rain and the wind."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2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A268-461F-3446-9E3B-A3815F22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MCST Board have asked us to answer 3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FDF11-1EAD-634E-8492-5B9F7E516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4680" cy="4351338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rgbClr val="929292"/>
              </a:solidFill>
            </a:endParaRPr>
          </a:p>
          <a:p>
            <a:pPr marL="1073150" indent="-1073150">
              <a:buFont typeface="+mj-lt"/>
              <a:buAutoNum type="arabicPeriod"/>
            </a:pPr>
            <a:r>
              <a:rPr lang="en-US" dirty="0">
                <a:solidFill>
                  <a:srgbClr val="929292"/>
                </a:solidFill>
              </a:rPr>
              <a:t>What is </a:t>
            </a:r>
            <a:r>
              <a:rPr lang="en-US" b="1" u="sng" dirty="0">
                <a:solidFill>
                  <a:srgbClr val="929292"/>
                </a:solidFill>
              </a:rPr>
              <a:t>THE</a:t>
            </a:r>
            <a:r>
              <a:rPr lang="en-US" dirty="0">
                <a:solidFill>
                  <a:srgbClr val="929292"/>
                </a:solidFill>
              </a:rPr>
              <a:t> 1.5 tax for Shipping? = today’s </a:t>
            </a:r>
            <a:r>
              <a:rPr lang="en-US" dirty="0" err="1">
                <a:solidFill>
                  <a:srgbClr val="929292"/>
                </a:solidFill>
              </a:rPr>
              <a:t>talanoa</a:t>
            </a:r>
            <a:endParaRPr lang="en-US" dirty="0">
              <a:solidFill>
                <a:srgbClr val="929292"/>
              </a:solidFill>
            </a:endParaRPr>
          </a:p>
          <a:p>
            <a:pPr marL="1073150" indent="-1073150">
              <a:buFont typeface="+mj-lt"/>
              <a:buAutoNum type="arabicPeriod"/>
            </a:pPr>
            <a:endParaRPr lang="en-US" dirty="0">
              <a:solidFill>
                <a:srgbClr val="929292"/>
              </a:solidFill>
            </a:endParaRPr>
          </a:p>
          <a:p>
            <a:pPr marL="1073150" indent="-1073150">
              <a:buFont typeface="+mj-lt"/>
              <a:buAutoNum type="arabicPeriod"/>
            </a:pPr>
            <a:r>
              <a:rPr lang="en-US" dirty="0">
                <a:solidFill>
                  <a:srgbClr val="929292"/>
                </a:solidFill>
              </a:rPr>
              <a:t>What would we have to trade with who to get it?</a:t>
            </a:r>
          </a:p>
          <a:p>
            <a:pPr marL="1073150" indent="-1073150">
              <a:buFont typeface="+mj-lt"/>
              <a:buAutoNum type="arabicPeriod"/>
            </a:pPr>
            <a:endParaRPr lang="en-US" dirty="0"/>
          </a:p>
          <a:p>
            <a:pPr marL="1073150" indent="-1073150">
              <a:buFont typeface="+mj-lt"/>
              <a:buAutoNum type="arabicPeriod"/>
            </a:pPr>
            <a:r>
              <a:rPr lang="en-US" dirty="0"/>
              <a:t>Who will decide?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711200" indent="0">
              <a:buNone/>
            </a:pPr>
            <a:r>
              <a:rPr lang="en-US" dirty="0">
                <a:solidFill>
                  <a:srgbClr val="0070C0"/>
                </a:solidFill>
              </a:rPr>
              <a:t>Ideally a consensus and ultimately a majority of IMO members states participating in MEPC Plenary and, if necessary, Council.</a:t>
            </a:r>
          </a:p>
          <a:p>
            <a:pPr marL="1073150" indent="-10731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8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60D5DA-E814-2947-99E2-4843E587BC5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70" y="410818"/>
            <a:ext cx="11873947" cy="61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3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E870-DF21-FE45-99C1-AAD3A323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322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1.	What is </a:t>
            </a:r>
            <a:r>
              <a:rPr lang="en-US" sz="3600" b="1" u="sng" dirty="0"/>
              <a:t>THE</a:t>
            </a:r>
            <a:r>
              <a:rPr lang="en-US" sz="3600" dirty="0"/>
              <a:t> 1.5 tax for Shipping? </a:t>
            </a:r>
            <a:r>
              <a:rPr lang="en-US" sz="3600" dirty="0">
                <a:solidFill>
                  <a:srgbClr val="0070C0"/>
                </a:solidFill>
              </a:rPr>
              <a:t>= today’s </a:t>
            </a:r>
            <a:r>
              <a:rPr lang="en-US" sz="3600" dirty="0" err="1">
                <a:solidFill>
                  <a:srgbClr val="0070C0"/>
                </a:solidFill>
              </a:rPr>
              <a:t>talanoa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7E428-AD5B-464A-ABB2-F3D2C35E0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ASSUMPTIONS</a:t>
            </a:r>
          </a:p>
          <a:p>
            <a:pPr marL="981075" indent="-563563"/>
            <a:r>
              <a:rPr lang="en-US" dirty="0"/>
              <a:t>The level of ambition in the revised Strategy </a:t>
            </a:r>
            <a:r>
              <a:rPr lang="en-US" b="1" u="sng" dirty="0"/>
              <a:t>must</a:t>
            </a:r>
            <a:r>
              <a:rPr lang="en-US" dirty="0"/>
              <a:t> be increased – ‘not less’ than 100% by 2050’</a:t>
            </a:r>
          </a:p>
          <a:p>
            <a:pPr marL="981075" indent="-563563"/>
            <a:r>
              <a:rPr lang="en-US" dirty="0"/>
              <a:t>MBMs are </a:t>
            </a:r>
            <a:r>
              <a:rPr lang="en-US" b="1" u="sng" dirty="0"/>
              <a:t>an essential </a:t>
            </a:r>
            <a:r>
              <a:rPr lang="en-US" dirty="0"/>
              <a:t>measure in the basket</a:t>
            </a:r>
          </a:p>
          <a:p>
            <a:pPr marL="981075" indent="-563563"/>
            <a:r>
              <a:rPr lang="en-US" dirty="0"/>
              <a:t>A  tax is the best MBM – it must be </a:t>
            </a:r>
            <a:r>
              <a:rPr lang="en-US" b="1" dirty="0"/>
              <a:t>just</a:t>
            </a:r>
            <a:r>
              <a:rPr lang="en-US" dirty="0"/>
              <a:t> and </a:t>
            </a:r>
            <a:r>
              <a:rPr lang="en-US" b="1" dirty="0"/>
              <a:t>equitable</a:t>
            </a:r>
          </a:p>
          <a:p>
            <a:pPr marL="981075" indent="-563563"/>
            <a:r>
              <a:rPr lang="en-US" dirty="0"/>
              <a:t>Tax [levy]</a:t>
            </a:r>
          </a:p>
          <a:p>
            <a:pPr marL="981075" indent="-563563"/>
            <a:r>
              <a:rPr lang="en-US" dirty="0"/>
              <a:t>Polluter Pays</a:t>
            </a:r>
          </a:p>
          <a:p>
            <a:pPr marL="981075" indent="-563563"/>
            <a:r>
              <a:rPr lang="en-GB" dirty="0"/>
              <a:t>Mandatory and </a:t>
            </a:r>
            <a:r>
              <a:rPr lang="en-US" dirty="0"/>
              <a:t>universally applied on all fuel</a:t>
            </a:r>
          </a:p>
          <a:p>
            <a:pPr marL="981075" indent="-563563"/>
            <a:r>
              <a:rPr lang="en-US" dirty="0"/>
              <a:t>Awards the most efficient shipping the most</a:t>
            </a:r>
          </a:p>
          <a:p>
            <a:pPr marL="981075" indent="-563563"/>
            <a:r>
              <a:rPr lang="en-US" dirty="0"/>
              <a:t>Impacts can’t be avoided, hard to remedy - leaves us mitigation</a:t>
            </a:r>
          </a:p>
          <a:p>
            <a:pPr marL="981075" indent="-563563"/>
            <a:r>
              <a:rPr lang="en-US" dirty="0"/>
              <a:t>Revenue generating</a:t>
            </a:r>
          </a:p>
          <a:p>
            <a:pPr marL="417513" indent="0">
              <a:buNone/>
            </a:pPr>
            <a:endParaRPr lang="en-US" dirty="0"/>
          </a:p>
          <a:p>
            <a:pPr marL="627063" indent="-2095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2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2E17B-74C5-3047-B37F-9B6611DC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Why a 1.5 tax on shipping?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BDB1F-F1BB-BA4E-B9C1-6E8BD974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726" y="1027906"/>
            <a:ext cx="10515600" cy="4104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Agreed by most commentators</a:t>
            </a:r>
          </a:p>
          <a:p>
            <a:r>
              <a:rPr lang="en-US" dirty="0"/>
              <a:t>reducing or “</a:t>
            </a:r>
            <a:r>
              <a:rPr lang="en-US" dirty="0" err="1"/>
              <a:t>levelizing</a:t>
            </a:r>
            <a:r>
              <a:rPr lang="en-US" dirty="0"/>
              <a:t>” the additional cost of alternative fuels </a:t>
            </a:r>
          </a:p>
          <a:p>
            <a:r>
              <a:rPr lang="en-US" dirty="0"/>
              <a:t>incentivizes real GHG emission reduction efforts through technological and/or operational solutions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Alluded to by some commentators</a:t>
            </a:r>
          </a:p>
          <a:p>
            <a:r>
              <a:rPr lang="en-US" dirty="0"/>
              <a:t> compensation from the polluters to the most affected and most vulnerable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75503-6360-104E-8F34-0067654513DE}"/>
              </a:ext>
            </a:extLst>
          </p:cNvPr>
          <p:cNvSpPr txBox="1"/>
          <p:nvPr/>
        </p:nvSpPr>
        <p:spPr>
          <a:xfrm>
            <a:off x="287383" y="5447211"/>
            <a:ext cx="11625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1.5 TAX  =   Carbon/GHG Pollution tax   +   R&amp;D subsidy   +   administration costs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UNFCCC (GCF, GEF, </a:t>
            </a:r>
            <a:r>
              <a:rPr lang="en-US" sz="2400" b="1" dirty="0" err="1">
                <a:solidFill>
                  <a:srgbClr val="0070C0"/>
                </a:solidFill>
              </a:rPr>
              <a:t>etc</a:t>
            </a:r>
            <a:r>
              <a:rPr lang="en-US" sz="2400" b="1" dirty="0">
                <a:solidFill>
                  <a:srgbClr val="0070C0"/>
                </a:solidFill>
              </a:rPr>
              <a:t>)                 IMO/IMRB                    ???              </a:t>
            </a:r>
          </a:p>
          <a:p>
            <a:endParaRPr lang="en-US" dirty="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EFF62FC0-BF4B-2D49-AC9A-170B8E1DC552}"/>
              </a:ext>
            </a:extLst>
          </p:cNvPr>
          <p:cNvSpPr/>
          <p:nvPr/>
        </p:nvSpPr>
        <p:spPr>
          <a:xfrm>
            <a:off x="3344092" y="5882346"/>
            <a:ext cx="45719" cy="322512"/>
          </a:xfrm>
          <a:prstGeom prst="downArrow">
            <a:avLst/>
          </a:prstGeom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78A67BAC-A74E-7943-915C-52F617FDAF5E}"/>
              </a:ext>
            </a:extLst>
          </p:cNvPr>
          <p:cNvSpPr/>
          <p:nvPr/>
        </p:nvSpPr>
        <p:spPr>
          <a:xfrm>
            <a:off x="7180217" y="5863363"/>
            <a:ext cx="45719" cy="322512"/>
          </a:xfrm>
          <a:prstGeom prst="downArrow">
            <a:avLst/>
          </a:prstGeom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86DB7925-3F64-A14B-951C-5D44D4FC3463}"/>
              </a:ext>
            </a:extLst>
          </p:cNvPr>
          <p:cNvSpPr/>
          <p:nvPr/>
        </p:nvSpPr>
        <p:spPr>
          <a:xfrm>
            <a:off x="9498874" y="5876426"/>
            <a:ext cx="45719" cy="322512"/>
          </a:xfrm>
          <a:prstGeom prst="downArrow">
            <a:avLst/>
          </a:prstGeom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5740BBF-2DC0-254F-9B5B-1724A81FB6CB}"/>
              </a:ext>
            </a:extLst>
          </p:cNvPr>
          <p:cNvGrpSpPr/>
          <p:nvPr/>
        </p:nvGrpSpPr>
        <p:grpSpPr>
          <a:xfrm>
            <a:off x="6982148" y="848181"/>
            <a:ext cx="4907800" cy="2887421"/>
            <a:chOff x="6982148" y="848181"/>
            <a:chExt cx="4907800" cy="28874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D933FA-22B5-4A46-9A62-25C35F7AC90C}"/>
                </a:ext>
              </a:extLst>
            </p:cNvPr>
            <p:cNvSpPr txBox="1"/>
            <p:nvPr/>
          </p:nvSpPr>
          <p:spPr>
            <a:xfrm>
              <a:off x="7067809" y="848181"/>
              <a:ext cx="4822139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Guiding Principles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4940AC-CEFC-3A41-8E2D-F15B2EE00C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16481" y="2872572"/>
              <a:ext cx="3124200" cy="86303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8FA79C-6DEE-DF47-A3DC-2E6C9B40DDFD}"/>
                </a:ext>
              </a:extLst>
            </p:cNvPr>
            <p:cNvSpPr txBox="1"/>
            <p:nvPr/>
          </p:nvSpPr>
          <p:spPr>
            <a:xfrm>
              <a:off x="6982148" y="2398245"/>
              <a:ext cx="1343526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CBDR-RC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5BAE77-C6C4-A04B-92C2-95B78626C0DC}"/>
                </a:ext>
              </a:extLst>
            </p:cNvPr>
            <p:cNvSpPr txBox="1"/>
            <p:nvPr/>
          </p:nvSpPr>
          <p:spPr>
            <a:xfrm>
              <a:off x="8892801" y="2359805"/>
              <a:ext cx="1239253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NMFT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E40673A-4DD0-9B47-BCE4-BCC6C3DB7792}"/>
              </a:ext>
            </a:extLst>
          </p:cNvPr>
          <p:cNvSpPr txBox="1"/>
          <p:nvPr/>
        </p:nvSpPr>
        <p:spPr>
          <a:xfrm>
            <a:off x="1385636" y="9255"/>
            <a:ext cx="942072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When will IMO formally debate MBMs? What will they debate? Who will debate?</a:t>
            </a:r>
          </a:p>
          <a:p>
            <a:pPr algn="ctr"/>
            <a:r>
              <a:rPr lang="en-US" dirty="0"/>
              <a:t>What guidance is given to answer these questions?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9F0306-3935-194A-91AC-B0280BC055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7413" y="5589223"/>
            <a:ext cx="4363536" cy="10477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F05111-7DB6-1842-8535-4A99F2503AB5}"/>
              </a:ext>
            </a:extLst>
          </p:cNvPr>
          <p:cNvSpPr txBox="1"/>
          <p:nvPr/>
        </p:nvSpPr>
        <p:spPr>
          <a:xfrm>
            <a:off x="7204909" y="3876111"/>
            <a:ext cx="454793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‘other’ principles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123B37-A169-134D-987D-420DA24053A8}"/>
              </a:ext>
            </a:extLst>
          </p:cNvPr>
          <p:cNvSpPr txBox="1"/>
          <p:nvPr/>
        </p:nvSpPr>
        <p:spPr>
          <a:xfrm>
            <a:off x="567808" y="3342028"/>
            <a:ext cx="454793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Strategy principles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A77945-D689-4E4E-92FC-7564BF1980A4}"/>
              </a:ext>
            </a:extLst>
          </p:cNvPr>
          <p:cNvGrpSpPr/>
          <p:nvPr/>
        </p:nvGrpSpPr>
        <p:grpSpPr>
          <a:xfrm>
            <a:off x="7007854" y="4498158"/>
            <a:ext cx="3124200" cy="2380792"/>
            <a:chOff x="7916779" y="4598428"/>
            <a:chExt cx="3124200" cy="23807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D1F44CA-C46F-204F-BC9E-9907E52CA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16779" y="6116190"/>
              <a:ext cx="3124200" cy="86303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3B15971-1CE5-7546-BDB4-9C99D0BEF08A}"/>
                </a:ext>
              </a:extLst>
            </p:cNvPr>
            <p:cNvSpPr txBox="1"/>
            <p:nvPr/>
          </p:nvSpPr>
          <p:spPr>
            <a:xfrm>
              <a:off x="8609280" y="5122109"/>
              <a:ext cx="1266345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Evidence based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E2F02E-229C-8444-8F83-5EC368C84CCA}"/>
                </a:ext>
              </a:extLst>
            </p:cNvPr>
            <p:cNvSpPr txBox="1"/>
            <p:nvPr/>
          </p:nvSpPr>
          <p:spPr>
            <a:xfrm>
              <a:off x="8059153" y="5689493"/>
              <a:ext cx="1343526" cy="40011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IMPACTS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F9BF28-7FC1-E940-9A37-7DA51574382A}"/>
                </a:ext>
              </a:extLst>
            </p:cNvPr>
            <p:cNvSpPr txBox="1"/>
            <p:nvPr/>
          </p:nvSpPr>
          <p:spPr>
            <a:xfrm>
              <a:off x="9621252" y="5691573"/>
              <a:ext cx="1239253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All Ships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853798-6730-6D47-A3B5-46384D9243DA}"/>
                </a:ext>
              </a:extLst>
            </p:cNvPr>
            <p:cNvSpPr txBox="1"/>
            <p:nvPr/>
          </p:nvSpPr>
          <p:spPr>
            <a:xfrm rot="190611">
              <a:off x="9325728" y="4598428"/>
              <a:ext cx="1239253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Precautionary approach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E0B5C06-0C0F-6347-872C-B5C1F5B61292}"/>
              </a:ext>
            </a:extLst>
          </p:cNvPr>
          <p:cNvSpPr txBox="1"/>
          <p:nvPr/>
        </p:nvSpPr>
        <p:spPr>
          <a:xfrm rot="3233852">
            <a:off x="10854356" y="2720278"/>
            <a:ext cx="13435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Polluter </a:t>
            </a:r>
          </a:p>
          <a:p>
            <a:pPr algn="ctr"/>
            <a:r>
              <a:rPr lang="en-US" sz="1400" b="1" dirty="0"/>
              <a:t>pays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CE738A-6971-8E44-BC43-751773B4BEBF}"/>
              </a:ext>
            </a:extLst>
          </p:cNvPr>
          <p:cNvSpPr txBox="1"/>
          <p:nvPr/>
        </p:nvSpPr>
        <p:spPr>
          <a:xfrm>
            <a:off x="9895240" y="3121538"/>
            <a:ext cx="144129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highest possible ambition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7A786D-BAFA-A34A-9372-FC5EE13E79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344" y="1356946"/>
            <a:ext cx="6250371" cy="1161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48796E-0168-0145-979E-9DBE1A6674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419" y="2489517"/>
            <a:ext cx="5872065" cy="3693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8C00D28-0830-BF43-BBC9-21D3FE14639F}"/>
              </a:ext>
            </a:extLst>
          </p:cNvPr>
          <p:cNvSpPr txBox="1"/>
          <p:nvPr/>
        </p:nvSpPr>
        <p:spPr>
          <a:xfrm>
            <a:off x="864482" y="747929"/>
            <a:ext cx="521000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MBMs are a possible MTM or LTM unless ICS et al proposal is an MBM, in which case MBM negotiations start with STMs.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1829D1-4ED9-EB47-A42D-DC04D669335C}"/>
              </a:ext>
            </a:extLst>
          </p:cNvPr>
          <p:cNvCxnSpPr>
            <a:cxnSpLocks/>
          </p:cNvCxnSpPr>
          <p:nvPr/>
        </p:nvCxnSpPr>
        <p:spPr>
          <a:xfrm flipV="1">
            <a:off x="5412420" y="3157388"/>
            <a:ext cx="1300302" cy="863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8C2619-7211-D943-9EC6-E08D2599B03C}"/>
              </a:ext>
            </a:extLst>
          </p:cNvPr>
          <p:cNvCxnSpPr>
            <a:cxnSpLocks/>
          </p:cNvCxnSpPr>
          <p:nvPr/>
        </p:nvCxnSpPr>
        <p:spPr>
          <a:xfrm>
            <a:off x="4762017" y="5289771"/>
            <a:ext cx="2100633" cy="439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AE506556-3BA9-CF4E-ACAB-D517E2469C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2234" y="3735602"/>
            <a:ext cx="4285699" cy="1937287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F76252-EADD-AE4D-82E4-EEECF102665E}"/>
              </a:ext>
            </a:extLst>
          </p:cNvPr>
          <p:cNvCxnSpPr>
            <a:cxnSpLocks/>
          </p:cNvCxnSpPr>
          <p:nvPr/>
        </p:nvCxnSpPr>
        <p:spPr>
          <a:xfrm flipV="1">
            <a:off x="5483477" y="5464098"/>
            <a:ext cx="1379173" cy="3251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50B6A15-A0DB-5A44-A396-7BE8668838F5}"/>
              </a:ext>
            </a:extLst>
          </p:cNvPr>
          <p:cNvCxnSpPr>
            <a:cxnSpLocks/>
          </p:cNvCxnSpPr>
          <p:nvPr/>
        </p:nvCxnSpPr>
        <p:spPr>
          <a:xfrm flipV="1">
            <a:off x="5483477" y="5649771"/>
            <a:ext cx="1379173" cy="751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015BD2-8720-0948-8597-F929F1CB52AC}"/>
              </a:ext>
            </a:extLst>
          </p:cNvPr>
          <p:cNvSpPr txBox="1"/>
          <p:nvPr/>
        </p:nvSpPr>
        <p:spPr>
          <a:xfrm>
            <a:off x="7067808" y="1370050"/>
            <a:ext cx="482213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‘enshrined in instruments already developed’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E7CD94-E53A-BB44-9DB4-30C7332DDAE7}"/>
              </a:ext>
            </a:extLst>
          </p:cNvPr>
          <p:cNvSpPr txBox="1"/>
          <p:nvPr/>
        </p:nvSpPr>
        <p:spPr>
          <a:xfrm>
            <a:off x="8493754" y="1884846"/>
            <a:ext cx="123925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Non-discrimination</a:t>
            </a:r>
          </a:p>
        </p:txBody>
      </p:sp>
    </p:spTree>
    <p:extLst>
      <p:ext uri="{BB962C8B-B14F-4D97-AF65-F5344CB8AC3E}">
        <p14:creationId xmlns:p14="http://schemas.microsoft.com/office/powerpoint/2010/main" val="2759757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575</Words>
  <Application>Microsoft Macintosh PowerPoint</Application>
  <PresentationFormat>Widescreen</PresentationFormat>
  <Paragraphs>90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Micronesian Center for Sustainable Transport</vt:lpstr>
      <vt:lpstr>The MCST Board have asked us to answer 3 questions?</vt:lpstr>
      <vt:lpstr>PowerPoint Presentation</vt:lpstr>
      <vt:lpstr>PowerPoint Presentation</vt:lpstr>
      <vt:lpstr>The MCST Board have asked us to answer 3 questions?</vt:lpstr>
      <vt:lpstr>PowerPoint Presentation</vt:lpstr>
      <vt:lpstr>1. What is THE 1.5 tax for Shipping? = today’s talanoa</vt:lpstr>
      <vt:lpstr>1. Why a 1.5 tax on shipping? </vt:lpstr>
      <vt:lpstr>PowerPoint Presentation</vt:lpstr>
      <vt:lpstr>1. What is THE 1.5 tax for Shipping? = today’s talanoa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Micronesian Center for Sustainable Transport</dc:title>
  <dc:creator>Alison Newell</dc:creator>
  <cp:lastModifiedBy>Peter Nutgall</cp:lastModifiedBy>
  <cp:revision>9</cp:revision>
  <dcterms:created xsi:type="dcterms:W3CDTF">2020-07-19T21:36:25Z</dcterms:created>
  <dcterms:modified xsi:type="dcterms:W3CDTF">2023-09-23T20:36:52Z</dcterms:modified>
</cp:coreProperties>
</file>