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charts/chart1.xml" ContentType="application/vnd.openxmlformats-officedocument.drawingml.chart+xml"/>
  <Override PartName="/ppt/notesSlides/notesSlide6.xml" ContentType="application/vnd.openxmlformats-officedocument.presentationml.notesSlide+xml"/>
  <Override PartName="/ppt/embeddings/oleObject7.bin" ContentType="application/vnd.openxmlformats-officedocument.oleObject"/>
  <Override PartName="/ppt/charts/chart2.xml" ContentType="application/vnd.openxmlformats-officedocument.drawingml.chart+xml"/>
  <Override PartName="/ppt/embeddings/oleObject8.bin" ContentType="application/vnd.openxmlformats-officedocument.oleObject"/>
  <Override PartName="/ppt/embeddings/oleObject9.bin" ContentType="application/vnd.openxmlformats-officedocument.oleObject"/>
  <Override PartName="/ppt/notesSlides/notesSlide7.xml" ContentType="application/vnd.openxmlformats-officedocument.presentationml.notesSlide+xml"/>
  <Override PartName="/ppt/embeddings/oleObject10.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notesSlides/notesSlide11.xml" ContentType="application/vnd.openxmlformats-officedocument.presentationml.notesSlide+xml"/>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3" r:id="rId2"/>
    <p:sldId id="302" r:id="rId3"/>
    <p:sldId id="291" r:id="rId4"/>
    <p:sldId id="357" r:id="rId5"/>
    <p:sldId id="332" r:id="rId6"/>
    <p:sldId id="308" r:id="rId7"/>
    <p:sldId id="361" r:id="rId8"/>
    <p:sldId id="359" r:id="rId9"/>
    <p:sldId id="331" r:id="rId10"/>
    <p:sldId id="343" r:id="rId11"/>
    <p:sldId id="329" r:id="rId12"/>
    <p:sldId id="269" r:id="rId13"/>
    <p:sldId id="344" r:id="rId14"/>
    <p:sldId id="311" r:id="rId15"/>
    <p:sldId id="330" r:id="rId16"/>
    <p:sldId id="326" r:id="rId17"/>
    <p:sldId id="341" r:id="rId18"/>
    <p:sldId id="350" r:id="rId19"/>
    <p:sldId id="327" r:id="rId20"/>
    <p:sldId id="352" r:id="rId21"/>
    <p:sldId id="353" r:id="rId22"/>
    <p:sldId id="362" r:id="rId23"/>
    <p:sldId id="363" r:id="rId24"/>
  </p:sldIdLst>
  <p:sldSz cx="9144000" cy="6858000" type="screen4x3"/>
  <p:notesSz cx="7102475" cy="10233025"/>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160" y="-36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194"/>
    </p:cViewPr>
  </p:sorterViewPr>
  <p:notesViewPr>
    <p:cSldViewPr snapToGrid="0">
      <p:cViewPr varScale="1">
        <p:scale>
          <a:sx n="74" d="100"/>
          <a:sy n="74" d="100"/>
        </p:scale>
        <p:origin x="-3966"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87" b="1" u="sng"/>
            </a:pPr>
            <a:r>
              <a:rPr lang="en-US" sz="1787" b="1" u="sng" dirty="0"/>
              <a:t>Contracts </a:t>
            </a:r>
            <a:r>
              <a:rPr lang="en-US" sz="1787" b="1" u="sng" dirty="0" smtClean="0"/>
              <a:t>$39.9 </a:t>
            </a:r>
            <a:r>
              <a:rPr lang="en-US" sz="1787" b="1" u="sng" dirty="0" err="1" smtClean="0"/>
              <a:t>bn</a:t>
            </a:r>
            <a:r>
              <a:rPr lang="en-US" sz="1787" b="1" u="sng" dirty="0" smtClean="0"/>
              <a:t> 1</a:t>
            </a:r>
            <a:r>
              <a:rPr lang="en-US" sz="1787" b="1" u="sng" baseline="30000" dirty="0" smtClean="0"/>
              <a:t>st</a:t>
            </a:r>
            <a:r>
              <a:rPr lang="en-US" sz="1787" b="1" u="sng" dirty="0" smtClean="0"/>
              <a:t> half 2014</a:t>
            </a:r>
            <a:endParaRPr lang="en-US" sz="1800" b="1" u="sng" dirty="0"/>
          </a:p>
        </c:rich>
      </c:tx>
      <c:layout>
        <c:manualLayout>
          <c:xMode val="edge"/>
          <c:yMode val="edge"/>
          <c:x val="0.375168191139341"/>
          <c:y val="0.829471834379234"/>
        </c:manualLayout>
      </c:layout>
      <c:overlay val="0"/>
    </c:title>
    <c:autoTitleDeleted val="0"/>
    <c:plotArea>
      <c:layout>
        <c:manualLayout>
          <c:layoutTarget val="inner"/>
          <c:xMode val="edge"/>
          <c:yMode val="edge"/>
          <c:x val="0.451363236430387"/>
          <c:y val="0.356292427673375"/>
          <c:w val="0.257121674311414"/>
          <c:h val="0.359623526519157"/>
        </c:manualLayout>
      </c:layout>
      <c:pieChart>
        <c:varyColors val="1"/>
        <c:ser>
          <c:idx val="0"/>
          <c:order val="0"/>
          <c:tx>
            <c:strRef>
              <c:f>Sheet1!$B$1</c:f>
              <c:strCache>
                <c:ptCount val="1"/>
                <c:pt idx="0">
                  <c:v>Contracts $billion</c:v>
                </c:pt>
              </c:strCache>
            </c:strRef>
          </c:tx>
          <c:dPt>
            <c:idx val="0"/>
            <c:bubble3D val="0"/>
          </c:dPt>
          <c:dPt>
            <c:idx val="1"/>
            <c:bubble3D val="0"/>
          </c:dPt>
          <c:dPt>
            <c:idx val="2"/>
            <c:bubble3D val="0"/>
            <c:spPr>
              <a:solidFill>
                <a:schemeClr val="accent1">
                  <a:lumMod val="50000"/>
                </a:schemeClr>
              </a:solidFill>
            </c:spPr>
          </c:dPt>
          <c:dPt>
            <c:idx val="3"/>
            <c:bubble3D val="0"/>
          </c:dPt>
          <c:dLbls>
            <c:dLbl>
              <c:idx val="0"/>
              <c:layout>
                <c:manualLayout>
                  <c:x val="0.0416665401226435"/>
                  <c:y val="0.0194323563100062"/>
                </c:manualLayout>
              </c:layout>
              <c:spPr/>
              <c:txPr>
                <a:bodyPr/>
                <a:lstStyle/>
                <a:p>
                  <a:pPr>
                    <a:defRPr/>
                  </a:pPr>
                  <a:endParaRPr lang="en-US"/>
                </a:p>
              </c:txPr>
              <c:dLblPos val="bestFit"/>
              <c:showLegendKey val="0"/>
              <c:showVal val="0"/>
              <c:showCatName val="1"/>
              <c:showSerName val="0"/>
              <c:showPercent val="1"/>
              <c:showBubbleSize val="0"/>
            </c:dLbl>
            <c:dLbl>
              <c:idx val="1"/>
              <c:layout>
                <c:manualLayout>
                  <c:x val="-0.0899579403031856"/>
                  <c:y val="0.146628145426582"/>
                </c:manualLayout>
              </c:layout>
              <c:spPr/>
              <c:txPr>
                <a:bodyPr/>
                <a:lstStyle/>
                <a:p>
                  <a:pPr>
                    <a:defRPr/>
                  </a:pPr>
                  <a:endParaRPr lang="en-US"/>
                </a:p>
              </c:txPr>
              <c:dLblPos val="bestFit"/>
              <c:showLegendKey val="0"/>
              <c:showVal val="0"/>
              <c:showCatName val="1"/>
              <c:showSerName val="0"/>
              <c:showPercent val="1"/>
              <c:showBubbleSize val="0"/>
            </c:dLbl>
            <c:dLbl>
              <c:idx val="2"/>
              <c:layout>
                <c:manualLayout>
                  <c:x val="-0.0697527032036481"/>
                  <c:y val="-0.0389576640993401"/>
                </c:manualLayout>
              </c:layout>
              <c:spPr/>
              <c:txPr>
                <a:bodyPr/>
                <a:lstStyle/>
                <a:p>
                  <a:pPr>
                    <a:defRPr/>
                  </a:pPr>
                  <a:endParaRPr lang="en-US"/>
                </a:p>
              </c:txPr>
              <c:dLblPos val="bestFit"/>
              <c:showLegendKey val="0"/>
              <c:showVal val="0"/>
              <c:showCatName val="1"/>
              <c:showSerName val="0"/>
              <c:showPercent val="1"/>
              <c:showBubbleSize val="0"/>
            </c:dLbl>
            <c:dLbl>
              <c:idx val="3"/>
              <c:layout>
                <c:manualLayout>
                  <c:x val="0.0253100254130174"/>
                  <c:y val="-0.0645647971758742"/>
                </c:manualLayout>
              </c:layout>
              <c:spPr/>
              <c:txPr>
                <a:bodyPr/>
                <a:lstStyle/>
                <a:p>
                  <a:pPr>
                    <a:defRPr/>
                  </a:pPr>
                  <a:endParaRPr lang="en-US"/>
                </a:p>
              </c:txPr>
              <c:dLblPos val="bestFi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Europe</c:v>
                </c:pt>
                <c:pt idx="1">
                  <c:v>Asia</c:v>
                </c:pt>
                <c:pt idx="2">
                  <c:v>N America</c:v>
                </c:pt>
                <c:pt idx="3">
                  <c:v>Other</c:v>
                </c:pt>
              </c:strCache>
            </c:strRef>
          </c:cat>
          <c:val>
            <c:numRef>
              <c:f>Sheet1!$B$2:$B$5</c:f>
              <c:numCache>
                <c:formatCode>General</c:formatCode>
                <c:ptCount val="4"/>
                <c:pt idx="0">
                  <c:v>18.4</c:v>
                </c:pt>
                <c:pt idx="1">
                  <c:v>15.53</c:v>
                </c:pt>
                <c:pt idx="2">
                  <c:v>3.05</c:v>
                </c:pt>
                <c:pt idx="3">
                  <c:v>1.56</c:v>
                </c:pt>
              </c:numCache>
            </c:numRef>
          </c:val>
        </c:ser>
        <c:dLbls>
          <c:showLegendKey val="0"/>
          <c:showVal val="0"/>
          <c:showCatName val="0"/>
          <c:showSerName val="0"/>
          <c:showPercent val="0"/>
          <c:showBubbleSize val="0"/>
          <c:showLeaderLines val="1"/>
        </c:dLbls>
        <c:firstSliceAng val="0"/>
      </c:pieChart>
      <c:spPr>
        <a:noFill/>
        <a:ln w="25392">
          <a:noFill/>
        </a:ln>
      </c:spPr>
    </c:plotArea>
    <c:plotVisOnly val="1"/>
    <c:dispBlanksAs val="gap"/>
    <c:showDLblsOverMax val="0"/>
  </c:chart>
  <c:txPr>
    <a:bodyPr/>
    <a:lstStyle/>
    <a:p>
      <a:pPr>
        <a:defRPr sz="1787"/>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86" b="0" u="sng"/>
            </a:pPr>
            <a:r>
              <a:rPr lang="en-US" sz="1786" b="0" u="none" dirty="0" smtClean="0"/>
              <a:t>2013 Deliveries m dwt</a:t>
            </a:r>
            <a:endParaRPr lang="en-US" sz="1800" b="0" u="none" dirty="0"/>
          </a:p>
        </c:rich>
      </c:tx>
      <c:layout>
        <c:manualLayout>
          <c:xMode val="edge"/>
          <c:yMode val="edge"/>
          <c:x val="0.398060312650863"/>
          <c:y val="0.0210034310804137"/>
        </c:manualLayout>
      </c:layout>
      <c:overlay val="0"/>
    </c:title>
    <c:autoTitleDeleted val="0"/>
    <c:plotArea>
      <c:layout>
        <c:manualLayout>
          <c:layoutTarget val="inner"/>
          <c:xMode val="edge"/>
          <c:yMode val="edge"/>
          <c:x val="0.478589613483496"/>
          <c:y val="0.356292427673375"/>
          <c:w val="0.229895421531108"/>
          <c:h val="0.357142238000286"/>
        </c:manualLayout>
      </c:layout>
      <c:pieChart>
        <c:varyColors val="1"/>
        <c:ser>
          <c:idx val="0"/>
          <c:order val="0"/>
          <c:tx>
            <c:strRef>
              <c:f>Sheet1!$B$1</c:f>
              <c:strCache>
                <c:ptCount val="1"/>
                <c:pt idx="0">
                  <c:v>M dwt deliveries</c:v>
                </c:pt>
              </c:strCache>
            </c:strRef>
          </c:tx>
          <c:spPr>
            <a:ln w="6294">
              <a:solidFill>
                <a:schemeClr val="tx1">
                  <a:alpha val="88000"/>
                </a:schemeClr>
              </a:solidFill>
            </a:ln>
          </c:spPr>
          <c:dPt>
            <c:idx val="0"/>
            <c:bubble3D val="0"/>
          </c:dPt>
          <c:dPt>
            <c:idx val="1"/>
            <c:bubble3D val="0"/>
          </c:dPt>
          <c:dPt>
            <c:idx val="2"/>
            <c:bubble3D val="0"/>
          </c:dPt>
          <c:dPt>
            <c:idx val="3"/>
            <c:bubble3D val="0"/>
          </c:dPt>
          <c:dPt>
            <c:idx val="4"/>
            <c:bubble3D val="0"/>
          </c:dPt>
          <c:dLbls>
            <c:dLbl>
              <c:idx val="0"/>
              <c:layout>
                <c:manualLayout>
                  <c:x val="0.121199750758666"/>
                  <c:y val="-0.0451479663336639"/>
                </c:manualLayout>
              </c:layout>
              <c:showLegendKey val="0"/>
              <c:showVal val="1"/>
              <c:showCatName val="1"/>
              <c:showSerName val="0"/>
              <c:showPercent val="1"/>
              <c:showBubbleSize val="0"/>
            </c:dLbl>
            <c:dLbl>
              <c:idx val="1"/>
              <c:layout>
                <c:manualLayout>
                  <c:x val="0.105233255348717"/>
                  <c:y val="0.0377768666328612"/>
                </c:manualLayout>
              </c:layout>
              <c:showLegendKey val="0"/>
              <c:showVal val="1"/>
              <c:showCatName val="1"/>
              <c:showSerName val="0"/>
              <c:showPercent val="1"/>
              <c:showBubbleSize val="0"/>
            </c:dLbl>
            <c:dLbl>
              <c:idx val="2"/>
              <c:layout>
                <c:manualLayout>
                  <c:x val="-0.142233634030092"/>
                  <c:y val="0.137464769734385"/>
                </c:manualLayout>
              </c:layout>
              <c:spPr/>
              <c:txPr>
                <a:bodyPr/>
                <a:lstStyle/>
                <a:p>
                  <a:pPr>
                    <a:defRPr sz="1200"/>
                  </a:pPr>
                  <a:endParaRPr lang="en-US"/>
                </a:p>
              </c:txPr>
              <c:showLegendKey val="0"/>
              <c:showVal val="1"/>
              <c:showCatName val="1"/>
              <c:showSerName val="0"/>
              <c:showPercent val="1"/>
              <c:showBubbleSize val="0"/>
            </c:dLbl>
            <c:dLbl>
              <c:idx val="3"/>
              <c:layout>
                <c:manualLayout>
                  <c:x val="-0.149801703838829"/>
                  <c:y val="-0.116962748494904"/>
                </c:manualLayout>
              </c:layout>
              <c:showLegendKey val="0"/>
              <c:showVal val="1"/>
              <c:showCatName val="1"/>
              <c:showSerName val="0"/>
              <c:showPercent val="1"/>
              <c:showBubbleSize val="0"/>
            </c:dLbl>
            <c:dLbl>
              <c:idx val="4"/>
              <c:layout>
                <c:manualLayout>
                  <c:x val="0.110511427007333"/>
                  <c:y val="-0.111735606055115"/>
                </c:manualLayout>
              </c:layout>
              <c:showLegendKey val="0"/>
              <c:showVal val="1"/>
              <c:showCatName val="1"/>
              <c:showSerName val="0"/>
              <c:showPercent val="1"/>
              <c:showBubbleSize val="0"/>
            </c:dLbl>
            <c:txPr>
              <a:bodyPr/>
              <a:lstStyle/>
              <a:p>
                <a:pPr>
                  <a:defRPr sz="1400"/>
                </a:pPr>
                <a:endParaRPr lang="en-US"/>
              </a:p>
            </c:txPr>
            <c:showLegendKey val="0"/>
            <c:showVal val="1"/>
            <c:showCatName val="1"/>
            <c:showSerName val="0"/>
            <c:showPercent val="1"/>
            <c:showBubbleSize val="0"/>
            <c:showLeaderLines val="1"/>
          </c:dLbls>
          <c:cat>
            <c:strRef>
              <c:f>Sheet1!$A$2:$A$6</c:f>
              <c:strCache>
                <c:ptCount val="5"/>
                <c:pt idx="0">
                  <c:v>Tankers</c:v>
                </c:pt>
                <c:pt idx="1">
                  <c:v>Bulkers</c:v>
                </c:pt>
                <c:pt idx="2">
                  <c:v>Containers</c:v>
                </c:pt>
                <c:pt idx="3">
                  <c:v>Offshore</c:v>
                </c:pt>
                <c:pt idx="4">
                  <c:v>Other</c:v>
                </c:pt>
              </c:strCache>
            </c:strRef>
          </c:cat>
          <c:val>
            <c:numRef>
              <c:f>Sheet1!$B$2:$B$6</c:f>
              <c:numCache>
                <c:formatCode>General</c:formatCode>
                <c:ptCount val="5"/>
                <c:pt idx="0">
                  <c:v>21.4</c:v>
                </c:pt>
                <c:pt idx="1">
                  <c:v>62.8</c:v>
                </c:pt>
                <c:pt idx="2">
                  <c:v>15.9</c:v>
                </c:pt>
                <c:pt idx="3">
                  <c:v>2.2</c:v>
                </c:pt>
                <c:pt idx="4">
                  <c:v>5.6</c:v>
                </c:pt>
              </c:numCache>
            </c:numRef>
          </c:val>
        </c:ser>
        <c:dLbls>
          <c:showLegendKey val="0"/>
          <c:showVal val="0"/>
          <c:showCatName val="0"/>
          <c:showSerName val="0"/>
          <c:showPercent val="0"/>
          <c:showBubbleSize val="0"/>
          <c:showLeaderLines val="1"/>
        </c:dLbls>
        <c:firstSliceAng val="0"/>
      </c:pieChart>
      <c:spPr>
        <a:noFill/>
        <a:ln w="25387">
          <a:noFill/>
        </a:ln>
      </c:spPr>
    </c:plotArea>
    <c:plotVisOnly val="1"/>
    <c:dispBlanksAs val="gap"/>
    <c:showDLblsOverMax val="0"/>
  </c:chart>
  <c:txPr>
    <a:bodyPr/>
    <a:lstStyle/>
    <a:p>
      <a:pPr>
        <a:defRPr sz="1786"/>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t" anchorCtr="0" compatLnSpc="1">
            <a:prstTxWarp prst="textNoShape">
              <a:avLst/>
            </a:prstTxWarp>
          </a:bodyPr>
          <a:lstStyle>
            <a:lvl1pPr>
              <a:defRPr sz="1200">
                <a:latin typeface="Arial" charset="0"/>
              </a:defRPr>
            </a:lvl1pPr>
          </a:lstStyle>
          <a:p>
            <a:pPr>
              <a:defRPr/>
            </a:pPr>
            <a:r>
              <a:rPr lang="en-GB" altLang="en-US"/>
              <a:t>SMM Press Conference - Shipbuilding (Final)</a:t>
            </a:r>
          </a:p>
        </p:txBody>
      </p:sp>
      <p:sp>
        <p:nvSpPr>
          <p:cNvPr id="52227" name="Rectangle 3"/>
          <p:cNvSpPr>
            <a:spLocks noGrp="1" noChangeArrowheads="1"/>
          </p:cNvSpPr>
          <p:nvPr>
            <p:ph type="dt" sz="quarter" idx="1"/>
          </p:nvPr>
        </p:nvSpPr>
        <p:spPr bwMode="auto">
          <a:xfrm>
            <a:off x="4022726"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t" anchorCtr="0" compatLnSpc="1">
            <a:prstTxWarp prst="textNoShape">
              <a:avLst/>
            </a:prstTxWarp>
          </a:bodyPr>
          <a:lstStyle>
            <a:lvl1pPr algn="r">
              <a:defRPr sz="1200">
                <a:latin typeface="Arial" charset="0"/>
              </a:defRPr>
            </a:lvl1pPr>
          </a:lstStyle>
          <a:p>
            <a:pPr>
              <a:defRPr/>
            </a:pPr>
            <a:endParaRPr lang="en-GB" altLang="en-US"/>
          </a:p>
        </p:txBody>
      </p:sp>
      <p:sp>
        <p:nvSpPr>
          <p:cNvPr id="52228" name="Rectangle 4"/>
          <p:cNvSpPr>
            <a:spLocks noGrp="1" noChangeArrowheads="1"/>
          </p:cNvSpPr>
          <p:nvPr>
            <p:ph type="ftr" sz="quarter" idx="2"/>
          </p:nvPr>
        </p:nvSpPr>
        <p:spPr bwMode="auto">
          <a:xfrm>
            <a:off x="1"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b" anchorCtr="0" compatLnSpc="1">
            <a:prstTxWarp prst="textNoShape">
              <a:avLst/>
            </a:prstTxWarp>
          </a:bodyPr>
          <a:lstStyle>
            <a:lvl1pPr>
              <a:defRPr sz="1200">
                <a:latin typeface="Arial" charset="0"/>
              </a:defRPr>
            </a:lvl1pPr>
          </a:lstStyle>
          <a:p>
            <a:pPr>
              <a:defRPr/>
            </a:pPr>
            <a:r>
              <a:rPr lang="en-GB" altLang="en-US" dirty="0"/>
              <a:t>Martin Stopford, CRSL </a:t>
            </a:r>
            <a:r>
              <a:rPr lang="en-GB" altLang="en-US" dirty="0" smtClean="0"/>
              <a:t>27</a:t>
            </a:r>
            <a:r>
              <a:rPr lang="en-GB" altLang="en-US" baseline="30000" dirty="0" smtClean="0"/>
              <a:t>th</a:t>
            </a:r>
            <a:r>
              <a:rPr lang="en-GB" altLang="en-US" dirty="0" smtClean="0"/>
              <a:t> August 2014</a:t>
            </a:r>
            <a:endParaRPr lang="en-GB" altLang="en-US" dirty="0"/>
          </a:p>
        </p:txBody>
      </p:sp>
      <p:sp>
        <p:nvSpPr>
          <p:cNvPr id="52229" name="Rectangle 5"/>
          <p:cNvSpPr>
            <a:spLocks noGrp="1" noChangeArrowheads="1"/>
          </p:cNvSpPr>
          <p:nvPr>
            <p:ph type="sldNum" sz="quarter" idx="3"/>
          </p:nvPr>
        </p:nvSpPr>
        <p:spPr bwMode="auto">
          <a:xfrm>
            <a:off x="4022726"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b" anchorCtr="0" compatLnSpc="1">
            <a:prstTxWarp prst="textNoShape">
              <a:avLst/>
            </a:prstTxWarp>
          </a:bodyPr>
          <a:lstStyle>
            <a:lvl1pPr algn="r">
              <a:defRPr sz="1200">
                <a:latin typeface="Arial" charset="0"/>
              </a:defRPr>
            </a:lvl1pPr>
          </a:lstStyle>
          <a:p>
            <a:pPr>
              <a:defRPr/>
            </a:pPr>
            <a:fld id="{42CC26EC-21FB-41DD-8EB3-2B59EAD1E73B}" type="slidenum">
              <a:rPr lang="en-GB" altLang="en-US"/>
              <a:pPr>
                <a:defRPr/>
              </a:pPr>
              <a:t>‹#›</a:t>
            </a:fld>
            <a:endParaRPr lang="en-GB" altLang="en-US"/>
          </a:p>
        </p:txBody>
      </p:sp>
    </p:spTree>
    <p:extLst>
      <p:ext uri="{BB962C8B-B14F-4D97-AF65-F5344CB8AC3E}">
        <p14:creationId xmlns:p14="http://schemas.microsoft.com/office/powerpoint/2010/main" val="40092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t" anchorCtr="0" compatLnSpc="1">
            <a:prstTxWarp prst="textNoShape">
              <a:avLst/>
            </a:prstTxWarp>
          </a:bodyPr>
          <a:lstStyle>
            <a:lvl1pPr>
              <a:defRPr sz="1200">
                <a:latin typeface="Arial" charset="0"/>
              </a:defRPr>
            </a:lvl1pPr>
          </a:lstStyle>
          <a:p>
            <a:pPr>
              <a:defRPr/>
            </a:pPr>
            <a:r>
              <a:rPr lang="en-GB" altLang="en-US"/>
              <a:t>SMM Press Conference - Shipbuilding (Final)</a:t>
            </a:r>
          </a:p>
        </p:txBody>
      </p:sp>
      <p:sp>
        <p:nvSpPr>
          <p:cNvPr id="4099" name="Rectangle 3"/>
          <p:cNvSpPr>
            <a:spLocks noGrp="1" noChangeArrowheads="1"/>
          </p:cNvSpPr>
          <p:nvPr>
            <p:ph type="dt" idx="1"/>
          </p:nvPr>
        </p:nvSpPr>
        <p:spPr bwMode="auto">
          <a:xfrm>
            <a:off x="4022726"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t" anchorCtr="0" compatLnSpc="1">
            <a:prstTxWarp prst="textNoShape">
              <a:avLst/>
            </a:prstTxWarp>
          </a:bodyPr>
          <a:lstStyle>
            <a:lvl1pPr algn="r">
              <a:defRPr sz="1200">
                <a:latin typeface="Arial" charset="0"/>
              </a:defRPr>
            </a:lvl1pPr>
          </a:lstStyle>
          <a:p>
            <a:pPr>
              <a:defRPr/>
            </a:pPr>
            <a:endParaRPr lang="en-GB" altLang="en-US"/>
          </a:p>
        </p:txBody>
      </p:sp>
      <p:sp>
        <p:nvSpPr>
          <p:cNvPr id="31748"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614" y="4860925"/>
            <a:ext cx="5683249"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1"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b" anchorCtr="0" compatLnSpc="1">
            <a:prstTxWarp prst="textNoShape">
              <a:avLst/>
            </a:prstTxWarp>
          </a:bodyPr>
          <a:lstStyle>
            <a:lvl1pPr>
              <a:defRPr sz="1200">
                <a:latin typeface="Arial" charset="0"/>
              </a:defRPr>
            </a:lvl1pPr>
          </a:lstStyle>
          <a:p>
            <a:pPr>
              <a:defRPr/>
            </a:pPr>
            <a:r>
              <a:rPr lang="en-GB" altLang="en-US"/>
              <a:t>Martin Stopford, CRSL 23 May 2012</a:t>
            </a:r>
          </a:p>
        </p:txBody>
      </p:sp>
      <p:sp>
        <p:nvSpPr>
          <p:cNvPr id="4103" name="Rectangle 7"/>
          <p:cNvSpPr>
            <a:spLocks noGrp="1" noChangeArrowheads="1"/>
          </p:cNvSpPr>
          <p:nvPr>
            <p:ph type="sldNum" sz="quarter" idx="5"/>
          </p:nvPr>
        </p:nvSpPr>
        <p:spPr bwMode="auto">
          <a:xfrm>
            <a:off x="4022726"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7" tIns="47453" rIns="94907" bIns="47453" numCol="1" anchor="b" anchorCtr="0" compatLnSpc="1">
            <a:prstTxWarp prst="textNoShape">
              <a:avLst/>
            </a:prstTxWarp>
          </a:bodyPr>
          <a:lstStyle>
            <a:lvl1pPr algn="r">
              <a:defRPr sz="1200">
                <a:latin typeface="Arial" charset="0"/>
              </a:defRPr>
            </a:lvl1pPr>
          </a:lstStyle>
          <a:p>
            <a:pPr>
              <a:defRPr/>
            </a:pPr>
            <a:fld id="{2BB4C096-1E77-44A6-947F-4B8F34FBE2E2}" type="slidenum">
              <a:rPr lang="en-GB" altLang="en-US"/>
              <a:pPr>
                <a:defRPr/>
              </a:pPr>
              <a:t>‹#›</a:t>
            </a:fld>
            <a:endParaRPr lang="en-GB" altLang="en-US"/>
          </a:p>
        </p:txBody>
      </p:sp>
    </p:spTree>
    <p:extLst>
      <p:ext uri="{BB962C8B-B14F-4D97-AF65-F5344CB8AC3E}">
        <p14:creationId xmlns:p14="http://schemas.microsoft.com/office/powerpoint/2010/main" val="409221972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SMM Press Conference - Shipbuilding (Final)</a:t>
            </a:r>
          </a:p>
        </p:txBody>
      </p:sp>
      <p:sp>
        <p:nvSpPr>
          <p:cNvPr id="32771"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Martin Stopford, CRSL 23 May 2012</a:t>
            </a:r>
          </a:p>
        </p:txBody>
      </p:sp>
      <p:sp>
        <p:nvSpPr>
          <p:cNvPr id="3277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B0D6830-5ED0-4F34-9D68-6B325B568983}" type="slidenum">
              <a:rPr lang="en-GB" altLang="en-US" smtClean="0"/>
              <a:pPr eaLnBrk="1" hangingPunct="1">
                <a:spcBef>
                  <a:spcPct val="0"/>
                </a:spcBef>
              </a:pPr>
              <a:t>1</a:t>
            </a:fld>
            <a:endParaRPr lang="en-GB" altLang="en-US" smtClean="0"/>
          </a:p>
        </p:txBody>
      </p:sp>
      <p:sp>
        <p:nvSpPr>
          <p:cNvPr id="32773" name="Rectangle 2"/>
          <p:cNvSpPr>
            <a:spLocks noGrp="1" noRot="1" noChangeAspect="1" noChangeArrowheads="1" noTextEdit="1"/>
          </p:cNvSpPr>
          <p:nvPr>
            <p:ph type="sldImg"/>
          </p:nvPr>
        </p:nvSpPr>
        <p:spPr>
          <a:xfrm>
            <a:off x="993775" y="766763"/>
            <a:ext cx="5118100" cy="3838575"/>
          </a:xfrm>
          <a:ln/>
        </p:spPr>
      </p:sp>
      <p:sp>
        <p:nvSpPr>
          <p:cNvPr id="3277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spcBef>
                <a:spcPct val="0"/>
              </a:spcBef>
            </a:pPr>
            <a:r>
              <a:rPr lang="en-GB" altLang="en-US" smtClean="0">
                <a:latin typeface="Arial" pitchFamily="34" charset="0"/>
              </a:rPr>
              <a:t>C:\Users\Martin\Documents\DATA1\Market Data\Energy\Fuel Economy 2012/cost of ship versus cost of fuel</a:t>
            </a:r>
          </a:p>
          <a:p>
            <a:endParaRPr lang="en-GB" altLang="en-US" smtClean="0">
              <a:latin typeface="Arial" pitchFamily="34" charset="0"/>
            </a:endParaRPr>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9DD4985-CE88-4065-87C7-608EE26E921F}"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latin typeface="Arial" pitchFamily="34" charset="0"/>
              </a:rPr>
              <a:t>Source: Panamax fleet 1970on Sept 2013.xls</a:t>
            </a: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098">
              <a:spcBef>
                <a:spcPct val="30000"/>
              </a:spcBef>
              <a:defRPr sz="1200">
                <a:solidFill>
                  <a:schemeClr val="tx1"/>
                </a:solidFill>
                <a:latin typeface="Arial" pitchFamily="34" charset="0"/>
              </a:defRPr>
            </a:lvl1pPr>
            <a:lvl2pPr marL="769782" indent="-295215" defTabSz="1003098">
              <a:spcBef>
                <a:spcPct val="30000"/>
              </a:spcBef>
              <a:defRPr sz="1200">
                <a:solidFill>
                  <a:schemeClr val="tx1"/>
                </a:solidFill>
                <a:latin typeface="Arial" pitchFamily="34" charset="0"/>
              </a:defRPr>
            </a:lvl2pPr>
            <a:lvl3pPr marL="1185623" indent="-236490" defTabSz="1003098">
              <a:spcBef>
                <a:spcPct val="30000"/>
              </a:spcBef>
              <a:defRPr sz="1200">
                <a:solidFill>
                  <a:schemeClr val="tx1"/>
                </a:solidFill>
                <a:latin typeface="Arial" pitchFamily="34" charset="0"/>
              </a:defRPr>
            </a:lvl3pPr>
            <a:lvl4pPr marL="1660189" indent="-236490" defTabSz="1003098">
              <a:spcBef>
                <a:spcPct val="30000"/>
              </a:spcBef>
              <a:defRPr sz="1200">
                <a:solidFill>
                  <a:schemeClr val="tx1"/>
                </a:solidFill>
                <a:latin typeface="Arial" pitchFamily="34" charset="0"/>
              </a:defRPr>
            </a:lvl4pPr>
            <a:lvl5pPr marL="2134756" indent="-236490" defTabSz="1003098">
              <a:spcBef>
                <a:spcPct val="30000"/>
              </a:spcBef>
              <a:defRPr sz="1200">
                <a:solidFill>
                  <a:schemeClr val="tx1"/>
                </a:solidFill>
                <a:latin typeface="Arial" pitchFamily="34" charset="0"/>
              </a:defRPr>
            </a:lvl5pPr>
            <a:lvl6pPr marL="2591863" indent="-236490" defTabSz="1003098" eaLnBrk="0" fontAlgn="base" hangingPunct="0">
              <a:spcBef>
                <a:spcPct val="30000"/>
              </a:spcBef>
              <a:spcAft>
                <a:spcPct val="0"/>
              </a:spcAft>
              <a:defRPr sz="1200">
                <a:solidFill>
                  <a:schemeClr val="tx1"/>
                </a:solidFill>
                <a:latin typeface="Arial" pitchFamily="34" charset="0"/>
              </a:defRPr>
            </a:lvl6pPr>
            <a:lvl7pPr marL="3048970" indent="-236490" defTabSz="1003098" eaLnBrk="0" fontAlgn="base" hangingPunct="0">
              <a:spcBef>
                <a:spcPct val="30000"/>
              </a:spcBef>
              <a:spcAft>
                <a:spcPct val="0"/>
              </a:spcAft>
              <a:defRPr sz="1200">
                <a:solidFill>
                  <a:schemeClr val="tx1"/>
                </a:solidFill>
                <a:latin typeface="Arial" pitchFamily="34" charset="0"/>
              </a:defRPr>
            </a:lvl7pPr>
            <a:lvl8pPr marL="3506078" indent="-236490" defTabSz="1003098" eaLnBrk="0" fontAlgn="base" hangingPunct="0">
              <a:spcBef>
                <a:spcPct val="30000"/>
              </a:spcBef>
              <a:spcAft>
                <a:spcPct val="0"/>
              </a:spcAft>
              <a:defRPr sz="1200">
                <a:solidFill>
                  <a:schemeClr val="tx1"/>
                </a:solidFill>
                <a:latin typeface="Arial" pitchFamily="34" charset="0"/>
              </a:defRPr>
            </a:lvl8pPr>
            <a:lvl9pPr marL="3963185" indent="-236490" defTabSz="1003098" eaLnBrk="0" fontAlgn="base" hangingPunct="0">
              <a:spcBef>
                <a:spcPct val="30000"/>
              </a:spcBef>
              <a:spcAft>
                <a:spcPct val="0"/>
              </a:spcAft>
              <a:defRPr sz="1200">
                <a:solidFill>
                  <a:schemeClr val="tx1"/>
                </a:solidFill>
                <a:latin typeface="Arial" pitchFamily="34" charset="0"/>
              </a:defRPr>
            </a:lvl9pPr>
          </a:lstStyle>
          <a:p>
            <a:pPr>
              <a:spcBef>
                <a:spcPct val="0"/>
              </a:spcBef>
            </a:pPr>
            <a:fld id="{2D45EE03-1BFF-43DC-BF68-20E21C8C059B}" type="slidenum">
              <a:rPr lang="en-GB" altLang="en-US" sz="1300">
                <a:latin typeface="Calibri" pitchFamily="34" charset="0"/>
                <a:cs typeface="Arial" pitchFamily="34" charset="0"/>
              </a:rPr>
              <a:pPr>
                <a:spcBef>
                  <a:spcPct val="0"/>
                </a:spcBef>
              </a:pPr>
              <a:t>22</a:t>
            </a:fld>
            <a:endParaRPr lang="en-GB" altLang="en-US" sz="1300">
              <a:latin typeface="Calibri"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The Shipbuilding Club, Sept 2013</a:t>
            </a:r>
          </a:p>
        </p:txBody>
      </p:sp>
      <p:sp>
        <p:nvSpPr>
          <p:cNvPr id="3379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Martin Stopford, Market Overview</a:t>
            </a:r>
          </a:p>
        </p:txBody>
      </p:sp>
      <p:sp>
        <p:nvSpPr>
          <p:cNvPr id="3379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FD71FC-C818-4422-9474-F4F6127CA854}" type="slidenum">
              <a:rPr lang="en-GB" altLang="en-US" smtClean="0"/>
              <a:pPr eaLnBrk="1" hangingPunct="1">
                <a:spcBef>
                  <a:spcPct val="0"/>
                </a:spcBef>
              </a:pPr>
              <a:t>2</a:t>
            </a:fld>
            <a:endParaRPr lang="en-GB" altLang="en-US" smtClean="0"/>
          </a:p>
        </p:txBody>
      </p:sp>
      <p:sp>
        <p:nvSpPr>
          <p:cNvPr id="33797" name="Rectangle 2"/>
          <p:cNvSpPr txBox="1">
            <a:spLocks noGrp="1" noChangeArrowheads="1"/>
          </p:cNvSpPr>
          <p:nvPr/>
        </p:nvSpPr>
        <p:spPr bwMode="auto">
          <a:xfrm>
            <a:off x="1" y="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78" tIns="44039" rIns="88078" bIns="44039"/>
          <a:lstStyle>
            <a:lvl1pPr defTabSz="881063" eaLnBrk="0" hangingPunct="0">
              <a:spcBef>
                <a:spcPct val="30000"/>
              </a:spcBef>
              <a:defRPr sz="1200">
                <a:solidFill>
                  <a:schemeClr val="tx1"/>
                </a:solidFill>
                <a:latin typeface="Arial" pitchFamily="34" charset="0"/>
              </a:defRPr>
            </a:lvl1pPr>
            <a:lvl2pPr marL="742950" indent="-285750" defTabSz="881063" eaLnBrk="0" hangingPunct="0">
              <a:spcBef>
                <a:spcPct val="30000"/>
              </a:spcBef>
              <a:defRPr sz="1200">
                <a:solidFill>
                  <a:schemeClr val="tx1"/>
                </a:solidFill>
                <a:latin typeface="Arial" pitchFamily="34" charset="0"/>
              </a:defRPr>
            </a:lvl2pPr>
            <a:lvl3pPr marL="1143000" indent="-228600" defTabSz="881063" eaLnBrk="0" hangingPunct="0">
              <a:spcBef>
                <a:spcPct val="30000"/>
              </a:spcBef>
              <a:defRPr sz="1200">
                <a:solidFill>
                  <a:schemeClr val="tx1"/>
                </a:solidFill>
                <a:latin typeface="Arial" pitchFamily="34" charset="0"/>
              </a:defRPr>
            </a:lvl3pPr>
            <a:lvl4pPr marL="1600200" indent="-228600" defTabSz="881063" eaLnBrk="0" hangingPunct="0">
              <a:spcBef>
                <a:spcPct val="30000"/>
              </a:spcBef>
              <a:defRPr sz="1200">
                <a:solidFill>
                  <a:schemeClr val="tx1"/>
                </a:solidFill>
                <a:latin typeface="Arial" pitchFamily="34" charset="0"/>
              </a:defRPr>
            </a:lvl4pPr>
            <a:lvl5pPr marL="2057400" indent="-228600" defTabSz="881063" eaLnBrk="0" hangingPunct="0">
              <a:spcBef>
                <a:spcPct val="30000"/>
              </a:spcBef>
              <a:defRPr sz="1200">
                <a:solidFill>
                  <a:schemeClr val="tx1"/>
                </a:solidFill>
                <a:latin typeface="Arial" pitchFamily="34" charset="0"/>
              </a:defRPr>
            </a:lvl5pPr>
            <a:lvl6pPr marL="2514600" indent="-228600" defTabSz="881063" eaLnBrk="0" fontAlgn="base" hangingPunct="0">
              <a:spcBef>
                <a:spcPct val="30000"/>
              </a:spcBef>
              <a:spcAft>
                <a:spcPct val="0"/>
              </a:spcAft>
              <a:defRPr sz="1200">
                <a:solidFill>
                  <a:schemeClr val="tx1"/>
                </a:solidFill>
                <a:latin typeface="Arial" pitchFamily="34" charset="0"/>
              </a:defRPr>
            </a:lvl6pPr>
            <a:lvl7pPr marL="2971800" indent="-228600" defTabSz="881063" eaLnBrk="0" fontAlgn="base" hangingPunct="0">
              <a:spcBef>
                <a:spcPct val="30000"/>
              </a:spcBef>
              <a:spcAft>
                <a:spcPct val="0"/>
              </a:spcAft>
              <a:defRPr sz="1200">
                <a:solidFill>
                  <a:schemeClr val="tx1"/>
                </a:solidFill>
                <a:latin typeface="Arial" pitchFamily="34" charset="0"/>
              </a:defRPr>
            </a:lvl7pPr>
            <a:lvl8pPr marL="3429000" indent="-228600" defTabSz="881063" eaLnBrk="0" fontAlgn="base" hangingPunct="0">
              <a:spcBef>
                <a:spcPct val="30000"/>
              </a:spcBef>
              <a:spcAft>
                <a:spcPct val="0"/>
              </a:spcAft>
              <a:defRPr sz="1200">
                <a:solidFill>
                  <a:schemeClr val="tx1"/>
                </a:solidFill>
                <a:latin typeface="Arial" pitchFamily="34" charset="0"/>
              </a:defRPr>
            </a:lvl8pPr>
            <a:lvl9pPr marL="3886200" indent="-228600" defTabSz="881063" eaLnBrk="0" fontAlgn="base" hangingPunct="0">
              <a:spcBef>
                <a:spcPct val="30000"/>
              </a:spcBef>
              <a:spcAft>
                <a:spcPct val="0"/>
              </a:spcAft>
              <a:defRPr sz="1200">
                <a:solidFill>
                  <a:schemeClr val="tx1"/>
                </a:solidFill>
                <a:latin typeface="Arial" pitchFamily="34" charset="0"/>
              </a:defRPr>
            </a:lvl9pPr>
          </a:lstStyle>
          <a:p>
            <a:pPr>
              <a:spcBef>
                <a:spcPct val="0"/>
              </a:spcBef>
            </a:pPr>
            <a:r>
              <a:rPr lang="en-US" altLang="en-US"/>
              <a:t>Developments in the Shipping Cycle &amp; the Impact on Revenues &amp; Asset Values</a:t>
            </a:r>
          </a:p>
        </p:txBody>
      </p:sp>
      <p:sp>
        <p:nvSpPr>
          <p:cNvPr id="33798" name="Rectangle 6"/>
          <p:cNvSpPr txBox="1">
            <a:spLocks noGrp="1" noChangeArrowheads="1"/>
          </p:cNvSpPr>
          <p:nvPr/>
        </p:nvSpPr>
        <p:spPr bwMode="auto">
          <a:xfrm>
            <a:off x="1" y="9720263"/>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78" tIns="44039" rIns="88078" bIns="44039" anchor="b"/>
          <a:lstStyle>
            <a:lvl1pPr defTabSz="881063" eaLnBrk="0" hangingPunct="0">
              <a:spcBef>
                <a:spcPct val="30000"/>
              </a:spcBef>
              <a:defRPr sz="1200">
                <a:solidFill>
                  <a:schemeClr val="tx1"/>
                </a:solidFill>
                <a:latin typeface="Arial" pitchFamily="34" charset="0"/>
              </a:defRPr>
            </a:lvl1pPr>
            <a:lvl2pPr marL="742950" indent="-285750" defTabSz="881063" eaLnBrk="0" hangingPunct="0">
              <a:spcBef>
                <a:spcPct val="30000"/>
              </a:spcBef>
              <a:defRPr sz="1200">
                <a:solidFill>
                  <a:schemeClr val="tx1"/>
                </a:solidFill>
                <a:latin typeface="Arial" pitchFamily="34" charset="0"/>
              </a:defRPr>
            </a:lvl2pPr>
            <a:lvl3pPr marL="1143000" indent="-228600" defTabSz="881063" eaLnBrk="0" hangingPunct="0">
              <a:spcBef>
                <a:spcPct val="30000"/>
              </a:spcBef>
              <a:defRPr sz="1200">
                <a:solidFill>
                  <a:schemeClr val="tx1"/>
                </a:solidFill>
                <a:latin typeface="Arial" pitchFamily="34" charset="0"/>
              </a:defRPr>
            </a:lvl3pPr>
            <a:lvl4pPr marL="1600200" indent="-228600" defTabSz="881063" eaLnBrk="0" hangingPunct="0">
              <a:spcBef>
                <a:spcPct val="30000"/>
              </a:spcBef>
              <a:defRPr sz="1200">
                <a:solidFill>
                  <a:schemeClr val="tx1"/>
                </a:solidFill>
                <a:latin typeface="Arial" pitchFamily="34" charset="0"/>
              </a:defRPr>
            </a:lvl4pPr>
            <a:lvl5pPr marL="2057400" indent="-228600" defTabSz="881063" eaLnBrk="0" hangingPunct="0">
              <a:spcBef>
                <a:spcPct val="30000"/>
              </a:spcBef>
              <a:defRPr sz="1200">
                <a:solidFill>
                  <a:schemeClr val="tx1"/>
                </a:solidFill>
                <a:latin typeface="Arial" pitchFamily="34" charset="0"/>
              </a:defRPr>
            </a:lvl5pPr>
            <a:lvl6pPr marL="2514600" indent="-228600" defTabSz="881063" eaLnBrk="0" fontAlgn="base" hangingPunct="0">
              <a:spcBef>
                <a:spcPct val="30000"/>
              </a:spcBef>
              <a:spcAft>
                <a:spcPct val="0"/>
              </a:spcAft>
              <a:defRPr sz="1200">
                <a:solidFill>
                  <a:schemeClr val="tx1"/>
                </a:solidFill>
                <a:latin typeface="Arial" pitchFamily="34" charset="0"/>
              </a:defRPr>
            </a:lvl6pPr>
            <a:lvl7pPr marL="2971800" indent="-228600" defTabSz="881063" eaLnBrk="0" fontAlgn="base" hangingPunct="0">
              <a:spcBef>
                <a:spcPct val="30000"/>
              </a:spcBef>
              <a:spcAft>
                <a:spcPct val="0"/>
              </a:spcAft>
              <a:defRPr sz="1200">
                <a:solidFill>
                  <a:schemeClr val="tx1"/>
                </a:solidFill>
                <a:latin typeface="Arial" pitchFamily="34" charset="0"/>
              </a:defRPr>
            </a:lvl7pPr>
            <a:lvl8pPr marL="3429000" indent="-228600" defTabSz="881063" eaLnBrk="0" fontAlgn="base" hangingPunct="0">
              <a:spcBef>
                <a:spcPct val="30000"/>
              </a:spcBef>
              <a:spcAft>
                <a:spcPct val="0"/>
              </a:spcAft>
              <a:defRPr sz="1200">
                <a:solidFill>
                  <a:schemeClr val="tx1"/>
                </a:solidFill>
                <a:latin typeface="Arial" pitchFamily="34" charset="0"/>
              </a:defRPr>
            </a:lvl8pPr>
            <a:lvl9pPr marL="3886200" indent="-228600" defTabSz="881063" eaLnBrk="0" fontAlgn="base" hangingPunct="0">
              <a:spcBef>
                <a:spcPct val="30000"/>
              </a:spcBef>
              <a:spcAft>
                <a:spcPct val="0"/>
              </a:spcAft>
              <a:defRPr sz="1200">
                <a:solidFill>
                  <a:schemeClr val="tx1"/>
                </a:solidFill>
                <a:latin typeface="Arial" pitchFamily="34" charset="0"/>
              </a:defRPr>
            </a:lvl9pPr>
          </a:lstStyle>
          <a:p>
            <a:pPr>
              <a:spcBef>
                <a:spcPct val="0"/>
              </a:spcBef>
            </a:pPr>
            <a:r>
              <a:rPr lang="en-US" altLang="en-US"/>
              <a:t>Martin Stopford 15th September 2009</a:t>
            </a:r>
          </a:p>
        </p:txBody>
      </p:sp>
      <p:sp>
        <p:nvSpPr>
          <p:cNvPr id="33799" name="Slide Image Placeholder 1"/>
          <p:cNvSpPr>
            <a:spLocks noGrp="1" noRot="1" noChangeAspect="1" noTextEdit="1"/>
          </p:cNvSpPr>
          <p:nvPr>
            <p:ph type="sldImg"/>
          </p:nvPr>
        </p:nvSpPr>
        <p:spPr>
          <a:ln/>
        </p:spPr>
      </p:sp>
      <p:sp>
        <p:nvSpPr>
          <p:cNvPr id="33800" name="Notes Placeholder 2"/>
          <p:cNvSpPr>
            <a:spLocks noGrp="1"/>
          </p:cNvSpPr>
          <p:nvPr>
            <p:ph type="body" idx="1"/>
          </p:nvPr>
        </p:nvSpPr>
        <p:spPr>
          <a:xfrm>
            <a:off x="709614" y="4857750"/>
            <a:ext cx="5683249" cy="46085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66" tIns="44033" rIns="88066" bIns="44033"/>
          <a:lstStyle/>
          <a:p>
            <a:pPr lvl="1">
              <a:spcBef>
                <a:spcPct val="0"/>
              </a:spcBef>
            </a:pPr>
            <a:endParaRPr lang="en-US" altLang="en-US" smtClean="0">
              <a:latin typeface="Arial" pitchFamily="34" charset="0"/>
            </a:endParaRPr>
          </a:p>
        </p:txBody>
      </p:sp>
      <p:sp>
        <p:nvSpPr>
          <p:cNvPr id="33801" name="Slide Number Placeholder 3"/>
          <p:cNvSpPr txBox="1">
            <a:spLocks noGrp="1"/>
          </p:cNvSpPr>
          <p:nvPr/>
        </p:nvSpPr>
        <p:spPr bwMode="auto">
          <a:xfrm>
            <a:off x="4022726" y="9720263"/>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66" tIns="44033" rIns="88066" bIns="44033" anchor="b"/>
          <a:lstStyle>
            <a:lvl1pPr defTabSz="881063" eaLnBrk="0" hangingPunct="0">
              <a:spcBef>
                <a:spcPct val="30000"/>
              </a:spcBef>
              <a:defRPr sz="1200">
                <a:solidFill>
                  <a:schemeClr val="tx1"/>
                </a:solidFill>
                <a:latin typeface="Arial" pitchFamily="34" charset="0"/>
              </a:defRPr>
            </a:lvl1pPr>
            <a:lvl2pPr marL="742950" indent="-285750" defTabSz="881063" eaLnBrk="0" hangingPunct="0">
              <a:spcBef>
                <a:spcPct val="30000"/>
              </a:spcBef>
              <a:defRPr sz="1200">
                <a:solidFill>
                  <a:schemeClr val="tx1"/>
                </a:solidFill>
                <a:latin typeface="Arial" pitchFamily="34" charset="0"/>
              </a:defRPr>
            </a:lvl2pPr>
            <a:lvl3pPr marL="1143000" indent="-228600" defTabSz="881063" eaLnBrk="0" hangingPunct="0">
              <a:spcBef>
                <a:spcPct val="30000"/>
              </a:spcBef>
              <a:defRPr sz="1200">
                <a:solidFill>
                  <a:schemeClr val="tx1"/>
                </a:solidFill>
                <a:latin typeface="Arial" pitchFamily="34" charset="0"/>
              </a:defRPr>
            </a:lvl3pPr>
            <a:lvl4pPr marL="1600200" indent="-228600" defTabSz="881063" eaLnBrk="0" hangingPunct="0">
              <a:spcBef>
                <a:spcPct val="30000"/>
              </a:spcBef>
              <a:defRPr sz="1200">
                <a:solidFill>
                  <a:schemeClr val="tx1"/>
                </a:solidFill>
                <a:latin typeface="Arial" pitchFamily="34" charset="0"/>
              </a:defRPr>
            </a:lvl4pPr>
            <a:lvl5pPr marL="2057400" indent="-228600" defTabSz="881063" eaLnBrk="0" hangingPunct="0">
              <a:spcBef>
                <a:spcPct val="30000"/>
              </a:spcBef>
              <a:defRPr sz="1200">
                <a:solidFill>
                  <a:schemeClr val="tx1"/>
                </a:solidFill>
                <a:latin typeface="Arial" pitchFamily="34" charset="0"/>
              </a:defRPr>
            </a:lvl5pPr>
            <a:lvl6pPr marL="2514600" indent="-228600" defTabSz="881063" eaLnBrk="0" fontAlgn="base" hangingPunct="0">
              <a:spcBef>
                <a:spcPct val="30000"/>
              </a:spcBef>
              <a:spcAft>
                <a:spcPct val="0"/>
              </a:spcAft>
              <a:defRPr sz="1200">
                <a:solidFill>
                  <a:schemeClr val="tx1"/>
                </a:solidFill>
                <a:latin typeface="Arial" pitchFamily="34" charset="0"/>
              </a:defRPr>
            </a:lvl6pPr>
            <a:lvl7pPr marL="2971800" indent="-228600" defTabSz="881063" eaLnBrk="0" fontAlgn="base" hangingPunct="0">
              <a:spcBef>
                <a:spcPct val="30000"/>
              </a:spcBef>
              <a:spcAft>
                <a:spcPct val="0"/>
              </a:spcAft>
              <a:defRPr sz="1200">
                <a:solidFill>
                  <a:schemeClr val="tx1"/>
                </a:solidFill>
                <a:latin typeface="Arial" pitchFamily="34" charset="0"/>
              </a:defRPr>
            </a:lvl7pPr>
            <a:lvl8pPr marL="3429000" indent="-228600" defTabSz="881063" eaLnBrk="0" fontAlgn="base" hangingPunct="0">
              <a:spcBef>
                <a:spcPct val="30000"/>
              </a:spcBef>
              <a:spcAft>
                <a:spcPct val="0"/>
              </a:spcAft>
              <a:defRPr sz="1200">
                <a:solidFill>
                  <a:schemeClr val="tx1"/>
                </a:solidFill>
                <a:latin typeface="Arial" pitchFamily="34" charset="0"/>
              </a:defRPr>
            </a:lvl8pPr>
            <a:lvl9pPr marL="3886200" indent="-228600" defTabSz="8810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D2ADBE8-ABA9-4D8E-89CF-772BDF355803}" type="slidenum">
              <a:rPr lang="en-US" altLang="en-US"/>
              <a:pPr algn="r" eaLnBrk="1" hangingPunct="1">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SMM Press Conference - Shipbuilding (Final)</a:t>
            </a:r>
          </a:p>
        </p:txBody>
      </p:sp>
      <p:sp>
        <p:nvSpPr>
          <p:cNvPr id="36867"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Martin Stopford, CRSL 23 May 2012</a:t>
            </a:r>
          </a:p>
        </p:txBody>
      </p:sp>
      <p:sp>
        <p:nvSpPr>
          <p:cNvPr id="3686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56ED12-71CF-428E-A7E6-2597CCBA07E0}" type="slidenum">
              <a:rPr lang="en-GB" altLang="en-US" smtClean="0"/>
              <a:pPr eaLnBrk="1" hangingPunct="1">
                <a:spcBef>
                  <a:spcPct val="0"/>
                </a:spcBef>
              </a:pPr>
              <a:t>3</a:t>
            </a:fld>
            <a:endParaRPr lang="en-GB" altLang="en-US" smtClean="0"/>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spcBef>
                <a:spcPct val="0"/>
              </a:spcBef>
            </a:pPr>
            <a:r>
              <a:rPr lang="en-GB" altLang="en-US" smtClean="0">
                <a:latin typeface="Arial" pitchFamily="34" charset="0"/>
              </a:rPr>
              <a:t>Source: laif up tonnage.xls in shadow surplus tab in market/laid up folder. </a:t>
            </a:r>
          </a:p>
          <a:p>
            <a:endParaRPr lang="en-GB" altLang="en-US" smtClean="0">
              <a:latin typeface="Arial" pitchFamily="34" charset="0"/>
            </a:endParaRPr>
          </a:p>
        </p:txBody>
      </p:sp>
      <p:sp>
        <p:nvSpPr>
          <p:cNvPr id="37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F440227-B62B-4E0C-815B-FF7AF62EA4D2}"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8F5AFA8-419C-4E41-A304-1811B74873C4}" type="slidenum">
              <a:rPr lang="en-GB" altLang="en-US" smtClean="0"/>
              <a:pPr eaLnBrk="1" hangingPunct="1">
                <a:spcBef>
                  <a:spcPct val="0"/>
                </a:spcBef>
              </a:pPr>
              <a:t>10</a:t>
            </a:fld>
            <a:endParaRPr lang="en-GB" altLang="en-US" smtClean="0"/>
          </a:p>
        </p:txBody>
      </p:sp>
      <p:sp>
        <p:nvSpPr>
          <p:cNvPr id="40963" name="Rectangle 2"/>
          <p:cNvSpPr>
            <a:spLocks noGrp="1" noRot="1" noChangeAspect="1" noChangeArrowheads="1" noTextEdit="1"/>
          </p:cNvSpPr>
          <p:nvPr>
            <p:ph type="sldImg"/>
          </p:nvPr>
        </p:nvSpPr>
        <p:spPr>
          <a:xfrm>
            <a:off x="992188" y="765175"/>
            <a:ext cx="5122862" cy="3841750"/>
          </a:xfrm>
          <a:ln/>
        </p:spPr>
      </p:sp>
      <p:sp>
        <p:nvSpPr>
          <p:cNvPr id="40964" name="Rectangle 3"/>
          <p:cNvSpPr>
            <a:spLocks noGrp="1" noChangeArrowheads="1"/>
          </p:cNvSpPr>
          <p:nvPr>
            <p:ph type="body" idx="1"/>
          </p:nvPr>
        </p:nvSpPr>
        <p:spPr>
          <a:xfrm>
            <a:off x="950913" y="4859338"/>
            <a:ext cx="5200650" cy="4608512"/>
          </a:xfrm>
          <a:noFill/>
        </p:spPr>
        <p:txBody>
          <a:bodyPr/>
          <a:lstStyle/>
          <a:p>
            <a:r>
              <a:rPr lang="en-US" altLang="en-US" smtClean="0">
                <a:latin typeface="Arial" pitchFamily="34" charset="0"/>
              </a:rPr>
              <a:t>See data in MEC spreadsheet</a:t>
            </a:r>
          </a:p>
          <a:p>
            <a:endParaRPr lang="en-US" altLang="en-US" smtClean="0">
              <a:latin typeface="Arial" pitchFamily="34" charset="0"/>
            </a:endParaRPr>
          </a:p>
        </p:txBody>
      </p:sp>
      <p:sp>
        <p:nvSpPr>
          <p:cNvPr id="40965"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Martin Stopford, Market Overview</a:t>
            </a:r>
          </a:p>
        </p:txBody>
      </p:sp>
      <p:sp>
        <p:nvSpPr>
          <p:cNvPr id="40966" name="Header Placeholder 2"/>
          <p:cNvSpPr>
            <a:spLocks noGrp="1"/>
          </p:cNvSpPr>
          <p:nvPr>
            <p:ph type="hdr" sz="quarter"/>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The Shipbuilding Club, Sept 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SMM Press Conference - Shipbuilding (Final)</a:t>
            </a:r>
          </a:p>
        </p:txBody>
      </p:sp>
      <p:sp>
        <p:nvSpPr>
          <p:cNvPr id="41987"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smtClean="0"/>
              <a:t>Martin Stopford, CRSL 23 May 2012</a:t>
            </a:r>
          </a:p>
        </p:txBody>
      </p:sp>
      <p:sp>
        <p:nvSpPr>
          <p:cNvPr id="4198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84" indent="-285725" eaLnBrk="0" hangingPunct="0">
              <a:spcBef>
                <a:spcPct val="30000"/>
              </a:spcBef>
              <a:defRPr sz="1200">
                <a:solidFill>
                  <a:schemeClr val="tx1"/>
                </a:solidFill>
                <a:latin typeface="Arial" pitchFamily="34" charset="0"/>
              </a:defRPr>
            </a:lvl2pPr>
            <a:lvl3pPr marL="1142899" indent="-228579" eaLnBrk="0" hangingPunct="0">
              <a:spcBef>
                <a:spcPct val="30000"/>
              </a:spcBef>
              <a:defRPr sz="1200">
                <a:solidFill>
                  <a:schemeClr val="tx1"/>
                </a:solidFill>
                <a:latin typeface="Arial" pitchFamily="34" charset="0"/>
              </a:defRPr>
            </a:lvl3pPr>
            <a:lvl4pPr marL="1600059" indent="-228579" eaLnBrk="0" hangingPunct="0">
              <a:spcBef>
                <a:spcPct val="30000"/>
              </a:spcBef>
              <a:defRPr sz="1200">
                <a:solidFill>
                  <a:schemeClr val="tx1"/>
                </a:solidFill>
                <a:latin typeface="Arial" pitchFamily="34" charset="0"/>
              </a:defRPr>
            </a:lvl4pPr>
            <a:lvl5pPr marL="2057218" indent="-228579" eaLnBrk="0" hangingPunct="0">
              <a:spcBef>
                <a:spcPct val="30000"/>
              </a:spcBef>
              <a:defRPr sz="1200">
                <a:solidFill>
                  <a:schemeClr val="tx1"/>
                </a:solidFill>
                <a:latin typeface="Arial" pitchFamily="34" charset="0"/>
              </a:defRPr>
            </a:lvl5pPr>
            <a:lvl6pPr marL="2514378" indent="-228579" eaLnBrk="0" fontAlgn="base" hangingPunct="0">
              <a:spcBef>
                <a:spcPct val="30000"/>
              </a:spcBef>
              <a:spcAft>
                <a:spcPct val="0"/>
              </a:spcAft>
              <a:defRPr sz="1200">
                <a:solidFill>
                  <a:schemeClr val="tx1"/>
                </a:solidFill>
                <a:latin typeface="Arial" pitchFamily="34" charset="0"/>
              </a:defRPr>
            </a:lvl6pPr>
            <a:lvl7pPr marL="2971537" indent="-228579" eaLnBrk="0" fontAlgn="base" hangingPunct="0">
              <a:spcBef>
                <a:spcPct val="30000"/>
              </a:spcBef>
              <a:spcAft>
                <a:spcPct val="0"/>
              </a:spcAft>
              <a:defRPr sz="1200">
                <a:solidFill>
                  <a:schemeClr val="tx1"/>
                </a:solidFill>
                <a:latin typeface="Arial" pitchFamily="34" charset="0"/>
              </a:defRPr>
            </a:lvl7pPr>
            <a:lvl8pPr marL="3428696" indent="-228579" eaLnBrk="0" fontAlgn="base" hangingPunct="0">
              <a:spcBef>
                <a:spcPct val="30000"/>
              </a:spcBef>
              <a:spcAft>
                <a:spcPct val="0"/>
              </a:spcAft>
              <a:defRPr sz="1200">
                <a:solidFill>
                  <a:schemeClr val="tx1"/>
                </a:solidFill>
                <a:latin typeface="Arial" pitchFamily="34" charset="0"/>
              </a:defRPr>
            </a:lvl8pPr>
            <a:lvl9pPr marL="3885856" indent="-22857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9A25A52-94C2-4D7E-A34F-6D44066B8A8B}" type="slidenum">
              <a:rPr lang="en-GB" altLang="en-US" smtClean="0"/>
              <a:pPr eaLnBrk="1" hangingPunct="1">
                <a:spcBef>
                  <a:spcPct val="0"/>
                </a:spcBef>
              </a:pPr>
              <a:t>12</a:t>
            </a:fld>
            <a:endParaRPr lang="en-GB" altLang="en-US" smtClean="0"/>
          </a:p>
        </p:txBody>
      </p:sp>
      <p:sp>
        <p:nvSpPr>
          <p:cNvPr id="41989" name="Rectangle 2"/>
          <p:cNvSpPr>
            <a:spLocks noGrp="1" noRot="1" noChangeAspect="1" noChangeArrowheads="1" noTextEdit="1"/>
          </p:cNvSpPr>
          <p:nvPr>
            <p:ph type="sldImg"/>
          </p:nvPr>
        </p:nvSpPr>
        <p:spPr>
          <a:xfrm>
            <a:off x="993775" y="766763"/>
            <a:ext cx="5119688" cy="3840162"/>
          </a:xfrm>
          <a:ln/>
        </p:spPr>
      </p:sp>
      <p:sp>
        <p:nvSpPr>
          <p:cNvPr id="41990" name="Rectangle 3"/>
          <p:cNvSpPr>
            <a:spLocks noGrp="1" noChangeArrowheads="1"/>
          </p:cNvSpPr>
          <p:nvPr>
            <p:ph type="body" idx="1"/>
          </p:nvPr>
        </p:nvSpPr>
        <p:spPr>
          <a:xfrm>
            <a:off x="709614" y="4856164"/>
            <a:ext cx="5683249" cy="4610100"/>
          </a:xfrm>
          <a:noFill/>
        </p:spPr>
        <p:txBody>
          <a:bodyPr/>
          <a:lstStyle/>
          <a:p>
            <a:pPr eaLnBrk="1" hangingPunct="1">
              <a:buFontTx/>
              <a:buChar char="•"/>
            </a:pPr>
            <a:r>
              <a:rPr lang="en-US" altLang="en-US" smtClean="0">
                <a:latin typeface="Arial" pitchFamily="34" charset="0"/>
              </a:rPr>
              <a:t>But this growth did not follow a neat exponential pattern. </a:t>
            </a:r>
          </a:p>
          <a:p>
            <a:pPr eaLnBrk="1" hangingPunct="1">
              <a:buFontTx/>
              <a:buChar char="•"/>
            </a:pPr>
            <a:r>
              <a:rPr lang="en-US" altLang="en-US" smtClean="0">
                <a:latin typeface="Arial" pitchFamily="34" charset="0"/>
              </a:rPr>
              <a:t>In fact If we dig a little below the surface shipping investors had to deal with cycles seem to have been operating at </a:t>
            </a:r>
            <a:r>
              <a:rPr lang="en-US" altLang="en-US" i="1" smtClean="0">
                <a:latin typeface="Arial" pitchFamily="34" charset="0"/>
              </a:rPr>
              <a:t>three</a:t>
            </a:r>
            <a:r>
              <a:rPr lang="en-US" altLang="en-US" smtClean="0">
                <a:latin typeface="Arial" pitchFamily="34" charset="0"/>
              </a:rPr>
              <a:t> different levels. </a:t>
            </a:r>
          </a:p>
          <a:p>
            <a:pPr eaLnBrk="1" hangingPunct="1">
              <a:buFontTx/>
              <a:buChar char="•"/>
            </a:pPr>
            <a:endParaRPr lang="en-GB"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smtClean="0">
                <a:latin typeface="Calibri" pitchFamily="34" charset="0"/>
              </a:rPr>
              <a:t>The Shipping &amp; Shipbuilding Market</a:t>
            </a:r>
          </a:p>
        </p:txBody>
      </p:sp>
      <p:sp>
        <p:nvSpPr>
          <p:cNvPr id="4403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smtClean="0">
                <a:latin typeface="Calibri" pitchFamily="34" charset="0"/>
              </a:rPr>
              <a:t>Martin Stopford 28th March 2012</a:t>
            </a:r>
          </a:p>
        </p:txBody>
      </p:sp>
      <p:sp>
        <p:nvSpPr>
          <p:cNvPr id="4403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930D4D0-8A73-4FA0-911F-D0E608D3023C}" type="slidenum">
              <a:rPr lang="en-US" altLang="en-US" smtClean="0">
                <a:latin typeface="Calibri" pitchFamily="34" charset="0"/>
              </a:rPr>
              <a:pPr eaLnBrk="1" hangingPunct="1">
                <a:spcBef>
                  <a:spcPct val="0"/>
                </a:spcBef>
              </a:pPr>
              <a:t>16</a:t>
            </a:fld>
            <a:endParaRPr lang="en-US" altLang="en-US" smtClean="0">
              <a:latin typeface="Calibri" pitchFamily="34" charset="0"/>
            </a:endParaRPr>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latin typeface="Arial" pitchFamily="34" charset="0"/>
              </a:rPr>
              <a:t>Source: orderbook by month.xls deliveries &amp; OB tab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803204" indent="-307947" eaLnBrk="0" hangingPunct="0">
              <a:spcBef>
                <a:spcPct val="30000"/>
              </a:spcBef>
              <a:defRPr sz="1200">
                <a:solidFill>
                  <a:schemeClr val="tx1"/>
                </a:solidFill>
                <a:latin typeface="Arial" pitchFamily="34" charset="0"/>
              </a:defRPr>
            </a:lvl2pPr>
            <a:lvl3pPr marL="1236554" indent="-246041" eaLnBrk="0" hangingPunct="0">
              <a:spcBef>
                <a:spcPct val="30000"/>
              </a:spcBef>
              <a:defRPr sz="1200">
                <a:solidFill>
                  <a:schemeClr val="tx1"/>
                </a:solidFill>
                <a:latin typeface="Arial" pitchFamily="34" charset="0"/>
              </a:defRPr>
            </a:lvl3pPr>
            <a:lvl4pPr marL="1731810" indent="-246041" eaLnBrk="0" hangingPunct="0">
              <a:spcBef>
                <a:spcPct val="30000"/>
              </a:spcBef>
              <a:defRPr sz="1200">
                <a:solidFill>
                  <a:schemeClr val="tx1"/>
                </a:solidFill>
                <a:latin typeface="Arial" pitchFamily="34" charset="0"/>
              </a:defRPr>
            </a:lvl4pPr>
            <a:lvl5pPr marL="2227066" indent="-246041" eaLnBrk="0" hangingPunct="0">
              <a:spcBef>
                <a:spcPct val="30000"/>
              </a:spcBef>
              <a:defRPr sz="1200">
                <a:solidFill>
                  <a:schemeClr val="tx1"/>
                </a:solidFill>
                <a:latin typeface="Arial" pitchFamily="34" charset="0"/>
              </a:defRPr>
            </a:lvl5pPr>
            <a:lvl6pPr marL="2684225" indent="-246041" eaLnBrk="0" fontAlgn="base" hangingPunct="0">
              <a:spcBef>
                <a:spcPct val="30000"/>
              </a:spcBef>
              <a:spcAft>
                <a:spcPct val="0"/>
              </a:spcAft>
              <a:defRPr sz="1200">
                <a:solidFill>
                  <a:schemeClr val="tx1"/>
                </a:solidFill>
                <a:latin typeface="Arial" pitchFamily="34" charset="0"/>
              </a:defRPr>
            </a:lvl6pPr>
            <a:lvl7pPr marL="3141385" indent="-246041" eaLnBrk="0" fontAlgn="base" hangingPunct="0">
              <a:spcBef>
                <a:spcPct val="30000"/>
              </a:spcBef>
              <a:spcAft>
                <a:spcPct val="0"/>
              </a:spcAft>
              <a:defRPr sz="1200">
                <a:solidFill>
                  <a:schemeClr val="tx1"/>
                </a:solidFill>
                <a:latin typeface="Arial" pitchFamily="34" charset="0"/>
              </a:defRPr>
            </a:lvl7pPr>
            <a:lvl8pPr marL="3598545" indent="-246041" eaLnBrk="0" fontAlgn="base" hangingPunct="0">
              <a:spcBef>
                <a:spcPct val="30000"/>
              </a:spcBef>
              <a:spcAft>
                <a:spcPct val="0"/>
              </a:spcAft>
              <a:defRPr sz="1200">
                <a:solidFill>
                  <a:schemeClr val="tx1"/>
                </a:solidFill>
                <a:latin typeface="Arial" pitchFamily="34" charset="0"/>
              </a:defRPr>
            </a:lvl8pPr>
            <a:lvl9pPr marL="4055704" indent="-2460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9B24E76-5C18-4F2C-917C-A12667AF350C}" type="slidenum">
              <a:rPr lang="en-US" altLang="en-US" smtClean="0">
                <a:cs typeface="Arial" pitchFamily="34" charset="0"/>
              </a:rPr>
              <a:pPr eaLnBrk="1" hangingPunct="1">
                <a:spcBef>
                  <a:spcPct val="0"/>
                </a:spcBef>
              </a:pPr>
              <a:t>17</a:t>
            </a:fld>
            <a:endParaRPr lang="en-US" altLang="en-US" smtClean="0">
              <a:cs typeface="Arial" pitchFamily="34" charset="0"/>
            </a:endParaRPr>
          </a:p>
        </p:txBody>
      </p:sp>
      <p:sp>
        <p:nvSpPr>
          <p:cNvPr id="45059" name="Rectangle 2"/>
          <p:cNvSpPr>
            <a:spLocks noGrp="1" noRot="1" noChangeAspect="1" noChangeArrowheads="1" noTextEdit="1"/>
          </p:cNvSpPr>
          <p:nvPr>
            <p:ph type="sldImg"/>
          </p:nvPr>
        </p:nvSpPr>
        <p:spPr>
          <a:xfrm>
            <a:off x="993775" y="766763"/>
            <a:ext cx="5118100" cy="3838575"/>
          </a:xfrm>
          <a:ln/>
        </p:spPr>
      </p:sp>
      <p:sp>
        <p:nvSpPr>
          <p:cNvPr id="45060" name="Rectangle 3"/>
          <p:cNvSpPr>
            <a:spLocks noGrp="1" noChangeArrowheads="1"/>
          </p:cNvSpPr>
          <p:nvPr>
            <p:ph type="body" idx="1"/>
          </p:nvPr>
        </p:nvSpPr>
        <p:spPr>
          <a:noFill/>
        </p:spPr>
        <p:txBody>
          <a:bodyPr/>
          <a:lstStyle/>
          <a:p>
            <a:pPr eaLnBrk="1" hangingPunct="1"/>
            <a:endParaRPr lang="en-GB"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1003212" eaLnBrk="0" hangingPunct="0">
              <a:spcBef>
                <a:spcPct val="30000"/>
              </a:spcBef>
              <a:defRPr sz="1200">
                <a:solidFill>
                  <a:schemeClr val="tx1"/>
                </a:solidFill>
                <a:latin typeface="Arial" pitchFamily="34" charset="0"/>
              </a:defRPr>
            </a:lvl1pPr>
            <a:lvl2pPr marL="769870" indent="-295249" defTabSz="1003212" eaLnBrk="0" hangingPunct="0">
              <a:spcBef>
                <a:spcPct val="30000"/>
              </a:spcBef>
              <a:defRPr sz="1200">
                <a:solidFill>
                  <a:schemeClr val="tx1"/>
                </a:solidFill>
                <a:latin typeface="Arial" pitchFamily="34" charset="0"/>
              </a:defRPr>
            </a:lvl2pPr>
            <a:lvl3pPr marL="1185758" indent="-236517" defTabSz="1003212" eaLnBrk="0" hangingPunct="0">
              <a:spcBef>
                <a:spcPct val="30000"/>
              </a:spcBef>
              <a:defRPr sz="1200">
                <a:solidFill>
                  <a:schemeClr val="tx1"/>
                </a:solidFill>
                <a:latin typeface="Arial" pitchFamily="34" charset="0"/>
              </a:defRPr>
            </a:lvl3pPr>
            <a:lvl4pPr marL="1660378" indent="-236517" defTabSz="1003212" eaLnBrk="0" hangingPunct="0">
              <a:spcBef>
                <a:spcPct val="30000"/>
              </a:spcBef>
              <a:defRPr sz="1200">
                <a:solidFill>
                  <a:schemeClr val="tx1"/>
                </a:solidFill>
                <a:latin typeface="Arial" pitchFamily="34" charset="0"/>
              </a:defRPr>
            </a:lvl4pPr>
            <a:lvl5pPr marL="2134999" indent="-236517" defTabSz="1003212" eaLnBrk="0" hangingPunct="0">
              <a:spcBef>
                <a:spcPct val="30000"/>
              </a:spcBef>
              <a:defRPr sz="1200">
                <a:solidFill>
                  <a:schemeClr val="tx1"/>
                </a:solidFill>
                <a:latin typeface="Arial" pitchFamily="34" charset="0"/>
              </a:defRPr>
            </a:lvl5pPr>
            <a:lvl6pPr marL="2592159" indent="-236517" defTabSz="1003212" eaLnBrk="0" fontAlgn="base" hangingPunct="0">
              <a:spcBef>
                <a:spcPct val="30000"/>
              </a:spcBef>
              <a:spcAft>
                <a:spcPct val="0"/>
              </a:spcAft>
              <a:defRPr sz="1200">
                <a:solidFill>
                  <a:schemeClr val="tx1"/>
                </a:solidFill>
                <a:latin typeface="Arial" pitchFamily="34" charset="0"/>
              </a:defRPr>
            </a:lvl6pPr>
            <a:lvl7pPr marL="3049319" indent="-236517" defTabSz="1003212" eaLnBrk="0" fontAlgn="base" hangingPunct="0">
              <a:spcBef>
                <a:spcPct val="30000"/>
              </a:spcBef>
              <a:spcAft>
                <a:spcPct val="0"/>
              </a:spcAft>
              <a:defRPr sz="1200">
                <a:solidFill>
                  <a:schemeClr val="tx1"/>
                </a:solidFill>
                <a:latin typeface="Arial" pitchFamily="34" charset="0"/>
              </a:defRPr>
            </a:lvl7pPr>
            <a:lvl8pPr marL="3506477" indent="-236517" defTabSz="1003212" eaLnBrk="0" fontAlgn="base" hangingPunct="0">
              <a:spcBef>
                <a:spcPct val="30000"/>
              </a:spcBef>
              <a:spcAft>
                <a:spcPct val="0"/>
              </a:spcAft>
              <a:defRPr sz="1200">
                <a:solidFill>
                  <a:schemeClr val="tx1"/>
                </a:solidFill>
                <a:latin typeface="Arial" pitchFamily="34" charset="0"/>
              </a:defRPr>
            </a:lvl8pPr>
            <a:lvl9pPr marL="3963637" indent="-236517" defTabSz="10032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DCBEE30-D615-4AF8-93F3-4C92BF029731}" type="slidenum">
              <a:rPr lang="en-US" altLang="en-US" smtClean="0"/>
              <a:pPr eaLnBrk="1" hangingPunct="1">
                <a:spcBef>
                  <a:spcPct val="0"/>
                </a:spcBef>
              </a:pPr>
              <a:t>18</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GB" altLang="en-US" smtClean="0">
                <a:latin typeface="Arial" pitchFamily="34" charset="0"/>
              </a:rPr>
              <a:t>Source: Tables Chapter 15 Fig 15.1, which came from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98CE35-7F72-484E-9E26-6FC7070D35EF}" type="slidenum">
              <a:rPr lang="en-GB" altLang="en-US"/>
              <a:pPr>
                <a:defRPr/>
              </a:pPr>
              <a:t>‹#›</a:t>
            </a:fld>
            <a:endParaRPr lang="en-GB" altLang="en-US"/>
          </a:p>
        </p:txBody>
      </p:sp>
    </p:spTree>
    <p:extLst>
      <p:ext uri="{BB962C8B-B14F-4D97-AF65-F5344CB8AC3E}">
        <p14:creationId xmlns:p14="http://schemas.microsoft.com/office/powerpoint/2010/main" val="176973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B6F8C9-2C15-48E4-A9D4-B6701A901FF2}" type="slidenum">
              <a:rPr lang="en-GB" altLang="en-US"/>
              <a:pPr>
                <a:defRPr/>
              </a:pPr>
              <a:t>‹#›</a:t>
            </a:fld>
            <a:endParaRPr lang="en-GB" altLang="en-US"/>
          </a:p>
        </p:txBody>
      </p:sp>
    </p:spTree>
    <p:extLst>
      <p:ext uri="{BB962C8B-B14F-4D97-AF65-F5344CB8AC3E}">
        <p14:creationId xmlns:p14="http://schemas.microsoft.com/office/powerpoint/2010/main" val="234515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7C9329-4F27-46EB-B4F3-EDAFA5A9A284}" type="slidenum">
              <a:rPr lang="en-GB" altLang="en-US"/>
              <a:pPr>
                <a:defRPr/>
              </a:pPr>
              <a:t>‹#›</a:t>
            </a:fld>
            <a:endParaRPr lang="en-GB" altLang="en-US"/>
          </a:p>
        </p:txBody>
      </p:sp>
    </p:spTree>
    <p:extLst>
      <p:ext uri="{BB962C8B-B14F-4D97-AF65-F5344CB8AC3E}">
        <p14:creationId xmlns:p14="http://schemas.microsoft.com/office/powerpoint/2010/main" val="186360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4219C6-289C-4516-BCDE-9EEEBA029FAF}" type="slidenum">
              <a:rPr lang="en-GB" altLang="en-US"/>
              <a:pPr>
                <a:defRPr/>
              </a:pPr>
              <a:t>‹#›</a:t>
            </a:fld>
            <a:endParaRPr lang="en-GB" altLang="en-US"/>
          </a:p>
        </p:txBody>
      </p:sp>
    </p:spTree>
    <p:extLst>
      <p:ext uri="{BB962C8B-B14F-4D97-AF65-F5344CB8AC3E}">
        <p14:creationId xmlns:p14="http://schemas.microsoft.com/office/powerpoint/2010/main" val="113310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E5CBDC-B75F-4A15-BB8F-71FD43A73580}" type="slidenum">
              <a:rPr lang="en-GB" altLang="en-US"/>
              <a:pPr>
                <a:defRPr/>
              </a:pPr>
              <a:t>‹#›</a:t>
            </a:fld>
            <a:endParaRPr lang="en-GB" altLang="en-US"/>
          </a:p>
        </p:txBody>
      </p:sp>
    </p:spTree>
    <p:extLst>
      <p:ext uri="{BB962C8B-B14F-4D97-AF65-F5344CB8AC3E}">
        <p14:creationId xmlns:p14="http://schemas.microsoft.com/office/powerpoint/2010/main" val="137300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BF92634E-F5C9-416D-AE9D-7AF0CFF5442C}" type="slidenum">
              <a:rPr lang="en-GB" altLang="en-US"/>
              <a:pPr>
                <a:defRPr/>
              </a:pPr>
              <a:t>‹#›</a:t>
            </a:fld>
            <a:endParaRPr lang="en-GB" altLang="en-US"/>
          </a:p>
        </p:txBody>
      </p:sp>
    </p:spTree>
    <p:extLst>
      <p:ext uri="{BB962C8B-B14F-4D97-AF65-F5344CB8AC3E}">
        <p14:creationId xmlns:p14="http://schemas.microsoft.com/office/powerpoint/2010/main" val="3021992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3C94CC6-9C72-45A8-8553-D1744A1A0788}" type="slidenum">
              <a:rPr lang="en-GB" altLang="en-US"/>
              <a:pPr>
                <a:defRPr/>
              </a:pPr>
              <a:t>‹#›</a:t>
            </a:fld>
            <a:endParaRPr lang="en-GB" altLang="en-US"/>
          </a:p>
        </p:txBody>
      </p:sp>
    </p:spTree>
    <p:extLst>
      <p:ext uri="{BB962C8B-B14F-4D97-AF65-F5344CB8AC3E}">
        <p14:creationId xmlns:p14="http://schemas.microsoft.com/office/powerpoint/2010/main" val="229697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cxnSp>
        <p:nvCxnSpPr>
          <p:cNvPr id="8" name="Straight Connector 7"/>
          <p:cNvCxnSpPr/>
          <p:nvPr/>
        </p:nvCxnSpPr>
        <p:spPr>
          <a:xfrm>
            <a:off x="403225" y="6321425"/>
            <a:ext cx="8334375"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p:nvSpPr>
        <p:spPr>
          <a:xfrm>
            <a:off x="7092950" y="6359525"/>
            <a:ext cx="1295400" cy="184150"/>
          </a:xfrm>
          <a:prstGeom prst="rect">
            <a:avLst/>
          </a:prstGeom>
        </p:spPr>
        <p:txBody>
          <a:bodyPr lIns="0" tIns="0" rIns="0" bIns="0" anchor="ctr"/>
          <a:lstStyle>
            <a:defPPr>
              <a:defRPr lang="en-US"/>
            </a:defPPr>
            <a:lvl1pPr marL="0" algn="l"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smtClean="0">
                <a:solidFill>
                  <a:srgbClr val="00AFDB"/>
                </a:solidFill>
              </a:rPr>
              <a:t>www.clarksons.com</a:t>
            </a:r>
            <a:endParaRPr lang="en-GB" dirty="0">
              <a:solidFill>
                <a:srgbClr val="00AFDB"/>
              </a:solidFill>
            </a:endParaRPr>
          </a:p>
        </p:txBody>
      </p:sp>
      <p:sp>
        <p:nvSpPr>
          <p:cNvPr id="10" name="Slide Number Placeholder 5"/>
          <p:cNvSpPr txBox="1">
            <a:spLocks noGrp="1"/>
          </p:cNvSpPr>
          <p:nvPr/>
        </p:nvSpPr>
        <p:spPr bwMode="auto">
          <a:xfrm>
            <a:off x="8243888" y="6359525"/>
            <a:ext cx="4968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fld id="{18448A55-C8DD-4C78-82F0-4B0481A04F76}" type="slidenum">
              <a:rPr lang="en-GB" sz="1000">
                <a:solidFill>
                  <a:srgbClr val="00AFDB"/>
                </a:solidFill>
              </a:rPr>
              <a:pPr algn="r" eaLnBrk="1" fontAlgn="auto" hangingPunct="1">
                <a:spcBef>
                  <a:spcPts val="0"/>
                </a:spcBef>
                <a:spcAft>
                  <a:spcPts val="0"/>
                </a:spcAft>
                <a:defRPr/>
              </a:pPr>
              <a:t>‹#›</a:t>
            </a:fld>
            <a:endParaRPr lang="en-GB" sz="1000" dirty="0">
              <a:solidFill>
                <a:srgbClr val="000416"/>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896819" y="1901949"/>
            <a:ext cx="5797295" cy="1887091"/>
          </a:xfrm>
        </p:spPr>
        <p:txBody>
          <a:bodyPr/>
          <a:lstStyle>
            <a:lvl1pPr marL="147600" indent="-147600">
              <a:spcBef>
                <a:spcPts val="300"/>
              </a:spcBef>
              <a:buClr>
                <a:schemeClr val="accent2"/>
              </a:buClr>
              <a:buFont typeface="Arial" pitchFamily="34" charset="0"/>
              <a:buChar char="•"/>
              <a:defRPr b="1">
                <a:solidFill>
                  <a:schemeClr val="tx1"/>
                </a:solidFill>
              </a:defRPr>
            </a:lvl1pPr>
            <a:lvl2pPr marL="360000" indent="-180000">
              <a:spcBef>
                <a:spcPts val="250"/>
              </a:spcBef>
              <a:buClrTx/>
              <a:buFont typeface="Arial" pitchFamily="34" charset="0"/>
              <a:buChar char="–"/>
              <a:defRPr/>
            </a:lvl2pPr>
            <a:lvl3pPr marL="540000">
              <a:defRPr/>
            </a:lvl3pPr>
            <a:lvl4pPr marL="0" indent="0">
              <a:buFontTx/>
              <a:buNone/>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4"/>
          <p:cNvSpPr>
            <a:spLocks noGrp="1"/>
          </p:cNvSpPr>
          <p:nvPr>
            <p:ph type="body" sz="quarter" idx="10"/>
          </p:nvPr>
        </p:nvSpPr>
        <p:spPr>
          <a:xfrm>
            <a:off x="2901733" y="5942635"/>
            <a:ext cx="2678379" cy="2159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accent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5758966" y="5942635"/>
            <a:ext cx="2678379" cy="2159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accent2"/>
                </a:solidFill>
              </a:defRPr>
            </a:lvl5pPr>
          </a:lstStyle>
          <a:p>
            <a:pPr lvl="0"/>
            <a:r>
              <a:rPr lang="en-US" smtClean="0"/>
              <a:t>Click to edit Master text styles</a:t>
            </a:r>
          </a:p>
        </p:txBody>
      </p:sp>
      <p:sp>
        <p:nvSpPr>
          <p:cNvPr id="18" name="Picture Placeholder 17"/>
          <p:cNvSpPr>
            <a:spLocks noGrp="1"/>
          </p:cNvSpPr>
          <p:nvPr>
            <p:ph type="pic" sz="quarter" idx="12"/>
          </p:nvPr>
        </p:nvSpPr>
        <p:spPr>
          <a:xfrm>
            <a:off x="2901734" y="4111141"/>
            <a:ext cx="2682774" cy="1748335"/>
          </a:xfrm>
        </p:spPr>
        <p:txBody>
          <a:bodyPr rtlCol="0">
            <a:normAutofit/>
          </a:bodyPr>
          <a:lstStyle/>
          <a:p>
            <a:pPr lvl="0"/>
            <a:r>
              <a:rPr lang="en-US" noProof="0" smtClean="0"/>
              <a:t>Click icon to add picture</a:t>
            </a:r>
            <a:endParaRPr lang="en-GB" noProof="0"/>
          </a:p>
        </p:txBody>
      </p:sp>
      <p:sp>
        <p:nvSpPr>
          <p:cNvPr id="19" name="Picture Placeholder 17"/>
          <p:cNvSpPr>
            <a:spLocks noGrp="1"/>
          </p:cNvSpPr>
          <p:nvPr>
            <p:ph type="pic" sz="quarter" idx="13"/>
          </p:nvPr>
        </p:nvSpPr>
        <p:spPr>
          <a:xfrm>
            <a:off x="5758967" y="4111141"/>
            <a:ext cx="2682774" cy="1748335"/>
          </a:xfrm>
        </p:spPr>
        <p:txBody>
          <a:bodyPr rtlCol="0">
            <a:normAutofit/>
          </a:bodyPr>
          <a:lstStyle/>
          <a:p>
            <a:pPr lvl="0"/>
            <a:r>
              <a:rPr lang="en-US" noProof="0" smtClean="0"/>
              <a:t>Click icon to add picture</a:t>
            </a:r>
            <a:endParaRPr lang="en-GB" noProof="0"/>
          </a:p>
        </p:txBody>
      </p:sp>
      <p:sp>
        <p:nvSpPr>
          <p:cNvPr id="11" name="Date Placeholder 3"/>
          <p:cNvSpPr>
            <a:spLocks noGrp="1"/>
          </p:cNvSpPr>
          <p:nvPr>
            <p:ph type="dt" sz="half" idx="14"/>
          </p:nvPr>
        </p:nvSpPr>
        <p:spPr>
          <a:xfrm>
            <a:off x="406400" y="6359525"/>
            <a:ext cx="1141413" cy="184150"/>
          </a:xfrm>
        </p:spPr>
        <p:txBody>
          <a:bodyPr lIns="0" tIns="0" rIns="0" bIns="0" rtlCol="0" anchor="ctr">
            <a:noAutofit/>
          </a:bodyPr>
          <a:lstStyle>
            <a:lvl1pPr algn="l" fontAlgn="auto">
              <a:spcBef>
                <a:spcPts val="0"/>
              </a:spcBef>
              <a:spcAft>
                <a:spcPts val="0"/>
              </a:spcAft>
              <a:defRPr sz="1000">
                <a:solidFill>
                  <a:schemeClr val="accent2"/>
                </a:solidFill>
                <a:latin typeface="+mn-lt"/>
                <a:cs typeface="+mn-cs"/>
              </a:defRPr>
            </a:lvl1pPr>
          </a:lstStyle>
          <a:p>
            <a:pPr>
              <a:defRPr/>
            </a:pPr>
            <a:fld id="{0E88839B-70A0-4C47-AF0A-821F0ACEF93D}" type="datetimeFigureOut">
              <a:rPr lang="en-GB"/>
              <a:pPr>
                <a:defRPr/>
              </a:pPr>
              <a:t>15/11/15</a:t>
            </a:fld>
            <a:endParaRPr lang="en-GB"/>
          </a:p>
        </p:txBody>
      </p:sp>
      <p:sp>
        <p:nvSpPr>
          <p:cNvPr id="12" name="Footer Placeholder 4"/>
          <p:cNvSpPr>
            <a:spLocks noGrp="1"/>
          </p:cNvSpPr>
          <p:nvPr>
            <p:ph type="ftr" sz="quarter" idx="15"/>
          </p:nvPr>
        </p:nvSpPr>
        <p:spPr>
          <a:xfrm>
            <a:off x="1692275" y="6359525"/>
            <a:ext cx="5256213" cy="184150"/>
          </a:xfrm>
        </p:spPr>
        <p:txBody>
          <a:bodyPr lIns="0" tIns="0" rIns="0" bIns="0" rtlCol="0" anchor="ctr">
            <a:noAutofit/>
          </a:bodyPr>
          <a:lstStyle>
            <a:lvl1pPr algn="l" fontAlgn="auto">
              <a:spcBef>
                <a:spcPts val="0"/>
              </a:spcBef>
              <a:spcAft>
                <a:spcPts val="0"/>
              </a:spcAft>
              <a:defRPr sz="1000">
                <a:solidFill>
                  <a:schemeClr val="tx1"/>
                </a:solidFill>
                <a:latin typeface="+mn-lt"/>
                <a:cs typeface="+mn-cs"/>
              </a:defRPr>
            </a:lvl1pPr>
          </a:lstStyle>
          <a:p>
            <a:pPr>
              <a:defRPr/>
            </a:pPr>
            <a:endParaRPr lang="en-GB"/>
          </a:p>
        </p:txBody>
      </p:sp>
    </p:spTree>
    <p:extLst>
      <p:ext uri="{BB962C8B-B14F-4D97-AF65-F5344CB8AC3E}">
        <p14:creationId xmlns:p14="http://schemas.microsoft.com/office/powerpoint/2010/main" val="164282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CCEB67-FB2D-4F82-ADFA-9E853F69EEC4}" type="slidenum">
              <a:rPr lang="en-GB" altLang="en-US"/>
              <a:pPr>
                <a:defRPr/>
              </a:pPr>
              <a:t>‹#›</a:t>
            </a:fld>
            <a:endParaRPr lang="en-GB" altLang="en-US"/>
          </a:p>
        </p:txBody>
      </p:sp>
    </p:spTree>
    <p:extLst>
      <p:ext uri="{BB962C8B-B14F-4D97-AF65-F5344CB8AC3E}">
        <p14:creationId xmlns:p14="http://schemas.microsoft.com/office/powerpoint/2010/main" val="361583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185F92-8C36-46E7-B163-AF671623EFB0}" type="slidenum">
              <a:rPr lang="en-GB" altLang="en-US"/>
              <a:pPr>
                <a:defRPr/>
              </a:pPr>
              <a:t>‹#›</a:t>
            </a:fld>
            <a:endParaRPr lang="en-GB" altLang="en-US"/>
          </a:p>
        </p:txBody>
      </p:sp>
    </p:spTree>
    <p:extLst>
      <p:ext uri="{BB962C8B-B14F-4D97-AF65-F5344CB8AC3E}">
        <p14:creationId xmlns:p14="http://schemas.microsoft.com/office/powerpoint/2010/main" val="215998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586B849-101B-4352-94FA-82FCF2EF1FEA}" type="slidenum">
              <a:rPr lang="en-GB" altLang="en-US"/>
              <a:pPr>
                <a:defRPr/>
              </a:pPr>
              <a:t>‹#›</a:t>
            </a:fld>
            <a:endParaRPr lang="en-GB" altLang="en-US"/>
          </a:p>
        </p:txBody>
      </p:sp>
    </p:spTree>
    <p:extLst>
      <p:ext uri="{BB962C8B-B14F-4D97-AF65-F5344CB8AC3E}">
        <p14:creationId xmlns:p14="http://schemas.microsoft.com/office/powerpoint/2010/main" val="400592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118032CE-328F-4883-B44F-75E8DC7F16AD}" type="slidenum">
              <a:rPr lang="en-GB" altLang="en-US"/>
              <a:pPr>
                <a:defRPr/>
              </a:pPr>
              <a:t>‹#›</a:t>
            </a:fld>
            <a:endParaRPr lang="en-GB" altLang="en-US"/>
          </a:p>
        </p:txBody>
      </p:sp>
    </p:spTree>
    <p:extLst>
      <p:ext uri="{BB962C8B-B14F-4D97-AF65-F5344CB8AC3E}">
        <p14:creationId xmlns:p14="http://schemas.microsoft.com/office/powerpoint/2010/main" val="121886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ltLang="en-US" dirty="0" smtClean="0"/>
              <a:t>Martin Stop</a:t>
            </a:r>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D0659290-4032-478D-B6A7-F583B0FDD131}" type="slidenum">
              <a:rPr lang="en-GB" altLang="en-US"/>
              <a:pPr>
                <a:defRPr/>
              </a:pPr>
              <a:t>‹#›</a:t>
            </a:fld>
            <a:endParaRPr lang="en-GB" altLang="en-US"/>
          </a:p>
        </p:txBody>
      </p:sp>
    </p:spTree>
    <p:extLst>
      <p:ext uri="{BB962C8B-B14F-4D97-AF65-F5344CB8AC3E}">
        <p14:creationId xmlns:p14="http://schemas.microsoft.com/office/powerpoint/2010/main" val="254058877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81BCD360-7028-4103-A22E-A71DD6906302}" type="slidenum">
              <a:rPr lang="en-GB" altLang="en-US"/>
              <a:pPr>
                <a:defRPr/>
              </a:pPr>
              <a:t>‹#›</a:t>
            </a:fld>
            <a:endParaRPr lang="en-GB" altLang="en-US"/>
          </a:p>
        </p:txBody>
      </p:sp>
    </p:spTree>
    <p:extLst>
      <p:ext uri="{BB962C8B-B14F-4D97-AF65-F5344CB8AC3E}">
        <p14:creationId xmlns:p14="http://schemas.microsoft.com/office/powerpoint/2010/main" val="9861502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1F3CBF-CA79-476D-BCFD-3D8D9A0B566F}" type="slidenum">
              <a:rPr lang="en-GB" altLang="en-US"/>
              <a:pPr>
                <a:defRPr/>
              </a:pPr>
              <a:t>‹#›</a:t>
            </a:fld>
            <a:endParaRPr lang="en-GB" altLang="en-US"/>
          </a:p>
        </p:txBody>
      </p:sp>
    </p:spTree>
    <p:extLst>
      <p:ext uri="{BB962C8B-B14F-4D97-AF65-F5344CB8AC3E}">
        <p14:creationId xmlns:p14="http://schemas.microsoft.com/office/powerpoint/2010/main" val="20747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59BC96-B44F-4D74-8FAE-7304E2CD6533}" type="slidenum">
              <a:rPr lang="en-GB" altLang="en-US"/>
              <a:pPr>
                <a:defRPr/>
              </a:pPr>
              <a:t>‹#›</a:t>
            </a:fld>
            <a:endParaRPr lang="en-GB" altLang="en-US"/>
          </a:p>
        </p:txBody>
      </p:sp>
    </p:spTree>
    <p:extLst>
      <p:ext uri="{BB962C8B-B14F-4D97-AF65-F5344CB8AC3E}">
        <p14:creationId xmlns:p14="http://schemas.microsoft.com/office/powerpoint/2010/main" val="1752567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6707E72-2003-4C73-B07C-EC9045745228}" type="slidenum">
              <a:rPr lang="en-GB" altLang="en-US"/>
              <a:pPr>
                <a:defRPr/>
              </a:pPr>
              <a:t>‹#›</a:t>
            </a:fld>
            <a:endParaRPr lang="en-GB" altLang="en-US"/>
          </a:p>
        </p:txBody>
      </p:sp>
      <p:pic>
        <p:nvPicPr>
          <p:cNvPr id="1031"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 name="Group 8"/>
          <p:cNvGrpSpPr>
            <a:grpSpLocks/>
          </p:cNvGrpSpPr>
          <p:nvPr userDrawn="1"/>
        </p:nvGrpSpPr>
        <p:grpSpPr bwMode="auto">
          <a:xfrm>
            <a:off x="0" y="6076950"/>
            <a:ext cx="9144000" cy="781050"/>
            <a:chOff x="0" y="3828"/>
            <a:chExt cx="6240" cy="492"/>
          </a:xfrm>
        </p:grpSpPr>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3828"/>
              <a:ext cx="6240"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Text Box 10"/>
            <p:cNvSpPr txBox="1">
              <a:spLocks noChangeArrowheads="1"/>
            </p:cNvSpPr>
            <p:nvPr userDrawn="1"/>
          </p:nvSpPr>
          <p:spPr bwMode="auto">
            <a:xfrm>
              <a:off x="4349" y="4185"/>
              <a:ext cx="137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800" smtClean="0">
                  <a:latin typeface="Times New Roman" pitchFamily="18" charset="0"/>
                  <a:cs typeface="Arial" charset="0"/>
                </a:rPr>
                <a:t>CLARKSON RESEARCH SERVICES LTD</a:t>
              </a:r>
              <a:endParaRPr lang="en-US" altLang="en-US" sz="800" smtClean="0">
                <a:latin typeface="Times New Roman" pitchFamily="18" charset="0"/>
                <a:cs typeface="Arial" charset="0"/>
              </a:endParaRPr>
            </a:p>
          </p:txBody>
        </p:sp>
      </p:gr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1.emf"/><Relationship Id="rId5" Type="http://schemas.openxmlformats.org/officeDocument/2006/relationships/chart" Target="../charts/chart1.xml"/><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3.emf"/><Relationship Id="rId5" Type="http://schemas.openxmlformats.org/officeDocument/2006/relationships/chart" Target="../charts/chart2.xml"/><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0.bin"/><Relationship Id="rId5" Type="http://schemas.openxmlformats.org/officeDocument/2006/relationships/image" Target="../media/image26.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image" Target="../media/image28.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google.co.uk/url?sa=i&amp;rct=j&amp;q=REGULATION&amp;source=images&amp;cd=&amp;cad=rja&amp;docid=uxoOEMvvwlC9tM&amp;tbnid=ht8j4pqTWTdnmM:&amp;ved=0CAUQjRw&amp;url=http://www.macrobusiness.com.au/2013/03/regulation-bad-nonsense/&amp;ei=AA5LUd7lA4jJhAfmwYF4&amp;bvm=bv.44158598,d.ZGU&amp;psig=AFQjCNEq-XqyFj14n12YBUCET7am3y0lHQ&amp;ust=1363959649929054" TargetMode="External"/><Relationship Id="rId5" Type="http://schemas.openxmlformats.org/officeDocument/2006/relationships/image" Target="../media/image31.png"/><Relationship Id="rId6" Type="http://schemas.openxmlformats.org/officeDocument/2006/relationships/image" Target="../media/image32.jpeg"/><Relationship Id="rId7"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34.emf"/><Relationship Id="rId1" Type="http://schemas.openxmlformats.org/officeDocument/2006/relationships/vmlDrawing" Target="../drawings/vmlDrawing12.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3.bin"/><Relationship Id="rId5" Type="http://schemas.openxmlformats.org/officeDocument/2006/relationships/oleObject" Target="../embeddings/Microsoft_Excel_97_-_2004_Worksheet2.xls"/><Relationship Id="rId6" Type="http://schemas.openxmlformats.org/officeDocument/2006/relationships/image" Target="../media/image35.e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vision&amp;source=images&amp;cd=&amp;cad=rja&amp;docid=Ookwjsl0EuHQkM&amp;tbnid=x2JufYUg3BTxKM:&amp;ved=0CAUQjRw&amp;url=http://www.guardian.co.uk/public-leaders-network/2012/aug/29/work-programme-local-commissioning-innovation&amp;ei=S8dGUcfkMe_I0AX0lYHwAQ&amp;bvm=bv.43828540,d.d2k&amp;psig=AFQjCNFBZYx1A8_O9q2jtQv-z-c07w33UQ&amp;ust=1363679412344709" TargetMode="External"/><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1.xls"/><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92150"/>
            <a:ext cx="7702550" cy="5041900"/>
          </a:xfrm>
        </p:spPr>
        <p:txBody>
          <a:bodyPr/>
          <a:lstStyle/>
          <a:p>
            <a:pPr eaLnBrk="1" hangingPunct="1"/>
            <a:r>
              <a:rPr lang="en-US" altLang="en-US" sz="4800" b="1" dirty="0" smtClean="0"/>
              <a:t/>
            </a:r>
            <a:br>
              <a:rPr lang="en-US" altLang="en-US" sz="4800" b="1" dirty="0" smtClean="0"/>
            </a:br>
            <a:r>
              <a:rPr lang="en-US" altLang="en-US" sz="4800" b="1" dirty="0" smtClean="0"/>
              <a:t> </a:t>
            </a:r>
            <a:r>
              <a:rPr lang="en-US" altLang="en-US" sz="5400" i="1" dirty="0" smtClean="0"/>
              <a:t>SMM </a:t>
            </a:r>
            <a:r>
              <a:rPr lang="en-US" altLang="en-US" sz="4000" i="1" dirty="0" smtClean="0"/>
              <a:t>Press Conference </a:t>
            </a:r>
            <a:br>
              <a:rPr lang="en-US" altLang="en-US" sz="4000" i="1" dirty="0" smtClean="0"/>
            </a:br>
            <a:r>
              <a:rPr lang="en-US" altLang="en-US" sz="4000" i="1" dirty="0" smtClean="0"/>
              <a:t> </a:t>
            </a:r>
            <a:r>
              <a:rPr lang="en-GB" altLang="en-US" sz="2800" dirty="0" smtClean="0"/>
              <a:t>8</a:t>
            </a:r>
            <a:r>
              <a:rPr lang="en-GB" altLang="en-US" sz="2800" baseline="30000" dirty="0" smtClean="0"/>
              <a:t>th</a:t>
            </a:r>
            <a:r>
              <a:rPr lang="en-GB" altLang="en-US" sz="2800" dirty="0" smtClean="0"/>
              <a:t> Sept 2014</a:t>
            </a:r>
            <a:br>
              <a:rPr lang="en-GB" altLang="en-US" sz="2800" dirty="0" smtClean="0"/>
            </a:br>
            <a:r>
              <a:rPr lang="en-US" altLang="en-US" sz="4800" b="1" dirty="0" smtClean="0"/>
              <a:t>World Shipbuilding</a:t>
            </a:r>
            <a:r>
              <a:rPr lang="en-US" altLang="en-US" sz="4800" i="1" dirty="0" smtClean="0"/>
              <a:t/>
            </a:r>
            <a:br>
              <a:rPr lang="en-US" altLang="en-US" sz="4800" i="1" dirty="0" smtClean="0"/>
            </a:br>
            <a:r>
              <a:rPr lang="en-US" altLang="en-US" sz="2800" i="1" dirty="0" smtClean="0"/>
              <a:t>Dr Professor Martin Stopford</a:t>
            </a:r>
            <a:br>
              <a:rPr lang="en-US" altLang="en-US" sz="2800" i="1" dirty="0" smtClean="0"/>
            </a:br>
            <a:r>
              <a:rPr lang="en-US" altLang="en-US" sz="2800" i="1" dirty="0" smtClean="0"/>
              <a:t>Managing Director, Clarkson Research</a:t>
            </a:r>
            <a:br>
              <a:rPr lang="en-US" altLang="en-US" sz="2800" i="1" dirty="0" smtClean="0"/>
            </a:br>
            <a:endParaRPr lang="en-US" altLang="en-US" sz="2800" i="1"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15925" y="0"/>
            <a:ext cx="8515350" cy="1143000"/>
          </a:xfrm>
        </p:spPr>
        <p:txBody>
          <a:bodyPr/>
          <a:lstStyle/>
          <a:p>
            <a:r>
              <a:rPr lang="en-GB" altLang="en-US" sz="3600" dirty="0" smtClean="0"/>
              <a:t>Chart 5: Shipbuilding Orders 1963-2014</a:t>
            </a:r>
          </a:p>
        </p:txBody>
      </p:sp>
      <p:graphicFrame>
        <p:nvGraphicFramePr>
          <p:cNvPr id="16387" name="Object 3"/>
          <p:cNvGraphicFramePr>
            <a:graphicFrameLocks noGrp="1" noChangeAspect="1"/>
          </p:cNvGraphicFramePr>
          <p:nvPr>
            <p:ph type="chart" idx="1"/>
            <p:extLst>
              <p:ext uri="{D42A27DB-BD31-4B8C-83A1-F6EECF244321}">
                <p14:modId xmlns:p14="http://schemas.microsoft.com/office/powerpoint/2010/main" val="1713956128"/>
              </p:ext>
            </p:extLst>
          </p:nvPr>
        </p:nvGraphicFramePr>
        <p:xfrm>
          <a:off x="179388" y="1074738"/>
          <a:ext cx="8064500" cy="5484812"/>
        </p:xfrm>
        <a:graphic>
          <a:graphicData uri="http://schemas.openxmlformats.org/presentationml/2006/ole">
            <mc:AlternateContent xmlns:mc="http://schemas.openxmlformats.org/markup-compatibility/2006">
              <mc:Choice xmlns:v="urn:schemas-microsoft-com:vml" Requires="v">
                <p:oleObj spid="_x0000_s16461" name="Chart" r:id="rId4" imgW="7696307" imgH="4114800" progId="MSGraph.Chart.8">
                  <p:embed followColorScheme="full"/>
                </p:oleObj>
              </mc:Choice>
              <mc:Fallback>
                <p:oleObj name="Chart" r:id="rId4" imgW="7696307" imgH="4114800" progId="MSGraph.Chart.8">
                  <p:embed followColorScheme="full"/>
                  <p:pic>
                    <p:nvPicPr>
                      <p:cNvPr id="0" name="Object 3"/>
                      <p:cNvPicPr>
                        <a:picLocks noGrp="1" noChangeAspect="1" noChangeArrowheads="1"/>
                      </p:cNvPicPr>
                      <p:nvPr/>
                    </p:nvPicPr>
                    <p:blipFill>
                      <a:blip r:embed="rId5"/>
                      <a:srcRect/>
                      <a:stretch>
                        <a:fillRect/>
                      </a:stretch>
                    </p:blipFill>
                    <p:spPr bwMode="auto">
                      <a:xfrm>
                        <a:off x="179388" y="1074738"/>
                        <a:ext cx="8064500" cy="548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88" name="Text Box 5"/>
          <p:cNvSpPr txBox="1">
            <a:spLocks noChangeArrowheads="1"/>
          </p:cNvSpPr>
          <p:nvPr/>
        </p:nvSpPr>
        <p:spPr bwMode="auto">
          <a:xfrm>
            <a:off x="179388" y="6623050"/>
            <a:ext cx="39671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900">
                <a:cs typeface="Arial" pitchFamily="34" charset="0"/>
              </a:rPr>
              <a:t>Source Maritime Economics 3</a:t>
            </a:r>
            <a:r>
              <a:rPr lang="en-GB" altLang="en-US" sz="900" baseline="30000">
                <a:cs typeface="Arial" pitchFamily="34" charset="0"/>
              </a:rPr>
              <a:t>rd</a:t>
            </a:r>
            <a:r>
              <a:rPr lang="en-GB" altLang="en-US" sz="900">
                <a:cs typeface="Arial" pitchFamily="34" charset="0"/>
              </a:rPr>
              <a:t> Ed Martin Stopford (Updated August 2012)</a:t>
            </a:r>
            <a:endParaRPr lang="en-US" altLang="en-US" sz="900">
              <a:cs typeface="Arial" pitchFamily="34" charset="0"/>
            </a:endParaRPr>
          </a:p>
        </p:txBody>
      </p:sp>
      <p:grpSp>
        <p:nvGrpSpPr>
          <p:cNvPr id="2" name="Group 1"/>
          <p:cNvGrpSpPr/>
          <p:nvPr/>
        </p:nvGrpSpPr>
        <p:grpSpPr>
          <a:xfrm>
            <a:off x="7058025" y="765175"/>
            <a:ext cx="2166938" cy="1978025"/>
            <a:chOff x="7058025" y="765175"/>
            <a:chExt cx="2166938" cy="1978025"/>
          </a:xfrm>
        </p:grpSpPr>
        <p:sp>
          <p:nvSpPr>
            <p:cNvPr id="3080" name="Text Box 8"/>
            <p:cNvSpPr txBox="1">
              <a:spLocks noChangeArrowheads="1"/>
            </p:cNvSpPr>
            <p:nvPr/>
          </p:nvSpPr>
          <p:spPr bwMode="auto">
            <a:xfrm>
              <a:off x="7058025" y="765175"/>
              <a:ext cx="21669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b="1" u="sng" dirty="0"/>
                <a:t>Orders</a:t>
              </a:r>
              <a:endParaRPr lang="en-GB" altLang="en-US" sz="1800" b="1" dirty="0"/>
            </a:p>
            <a:p>
              <a:pPr algn="ctr" eaLnBrk="1" hangingPunct="1">
                <a:spcBef>
                  <a:spcPct val="0"/>
                </a:spcBef>
                <a:buFontTx/>
                <a:buNone/>
              </a:pPr>
              <a:r>
                <a:rPr lang="en-GB" altLang="en-US" sz="1800" dirty="0" smtClean="0"/>
                <a:t>Orders in </a:t>
              </a:r>
              <a:r>
                <a:rPr lang="en-GB" altLang="en-US" sz="1800" dirty="0"/>
                <a:t>2013 </a:t>
              </a:r>
              <a:r>
                <a:rPr lang="en-GB" altLang="en-US" sz="1800" dirty="0" smtClean="0"/>
                <a:t>for </a:t>
              </a:r>
              <a:r>
                <a:rPr lang="en-GB" altLang="en-US" sz="1800" dirty="0"/>
                <a:t>169.7m </a:t>
              </a:r>
              <a:r>
                <a:rPr lang="en-GB" altLang="en-US" sz="1800" dirty="0" smtClean="0"/>
                <a:t>dwt was the 3</a:t>
              </a:r>
              <a:r>
                <a:rPr lang="en-GB" altLang="en-US" sz="1800" baseline="30000" dirty="0" smtClean="0"/>
                <a:t>rd</a:t>
              </a:r>
              <a:r>
                <a:rPr lang="en-GB" altLang="en-US" sz="1800" dirty="0" smtClean="0"/>
                <a:t>  highest ever!</a:t>
              </a:r>
              <a:endParaRPr lang="en-US" altLang="en-US" sz="1800" dirty="0"/>
            </a:p>
          </p:txBody>
        </p:sp>
        <p:cxnSp>
          <p:nvCxnSpPr>
            <p:cNvPr id="7" name="Straight Arrow Connector 6"/>
            <p:cNvCxnSpPr>
              <a:cxnSpLocks noChangeShapeType="1"/>
              <a:stCxn id="3080" idx="2"/>
            </p:cNvCxnSpPr>
            <p:nvPr/>
          </p:nvCxnSpPr>
          <p:spPr bwMode="auto">
            <a:xfrm flipH="1">
              <a:off x="7852230" y="2242503"/>
              <a:ext cx="289264" cy="50069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391" name="Oval 12"/>
          <p:cNvSpPr>
            <a:spLocks noChangeArrowheads="1"/>
          </p:cNvSpPr>
          <p:nvPr/>
        </p:nvSpPr>
        <p:spPr bwMode="auto">
          <a:xfrm>
            <a:off x="130175" y="6278563"/>
            <a:ext cx="571500" cy="4921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a:cs typeface="Arial" pitchFamily="34" charset="0"/>
              </a:rPr>
              <a:t>15</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z="3600" dirty="0" smtClean="0"/>
              <a:t>Chart 6: Top Ten Shipping Investors</a:t>
            </a:r>
            <a:br>
              <a:rPr lang="en-GB" altLang="en-US" sz="3600" dirty="0" smtClean="0"/>
            </a:br>
            <a:r>
              <a:rPr lang="en-GB" altLang="en-US" sz="2400" dirty="0" smtClean="0"/>
              <a:t>First half 2014 by Investor Country of Domicile</a:t>
            </a:r>
          </a:p>
        </p:txBody>
      </p:sp>
      <p:graphicFrame>
        <p:nvGraphicFramePr>
          <p:cNvPr id="17411" name="Object 1"/>
          <p:cNvGraphicFramePr>
            <a:graphicFrameLocks noChangeAspect="1"/>
          </p:cNvGraphicFramePr>
          <p:nvPr/>
        </p:nvGraphicFramePr>
        <p:xfrm>
          <a:off x="250825" y="1268413"/>
          <a:ext cx="8229600" cy="5353050"/>
        </p:xfrm>
        <a:graphic>
          <a:graphicData uri="http://schemas.openxmlformats.org/presentationml/2006/ole">
            <mc:AlternateContent xmlns:mc="http://schemas.openxmlformats.org/markup-compatibility/2006">
              <mc:Choice xmlns:v="urn:schemas-microsoft-com:vml" Requires="v">
                <p:oleObj spid="_x0000_s17482" name="Chart" r:id="rId3" imgW="8220041" imgH="4534017" progId="MSGraph.Chart.8">
                  <p:embed followColorScheme="full"/>
                </p:oleObj>
              </mc:Choice>
              <mc:Fallback>
                <p:oleObj name="Chart" r:id="rId3" imgW="8220041" imgH="4534017" progId="MSGraph.Chart.8">
                  <p:embed followColorScheme="full"/>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68413"/>
                        <a:ext cx="8229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Chart 4"/>
          <p:cNvGraphicFramePr>
            <a:graphicFrameLocks/>
          </p:cNvGraphicFramePr>
          <p:nvPr>
            <p:extLst>
              <p:ext uri="{D42A27DB-BD31-4B8C-83A1-F6EECF244321}">
                <p14:modId xmlns:p14="http://schemas.microsoft.com/office/powerpoint/2010/main" val="663377010"/>
              </p:ext>
            </p:extLst>
          </p:nvPr>
        </p:nvGraphicFramePr>
        <p:xfrm>
          <a:off x="2949575" y="2238375"/>
          <a:ext cx="6105525" cy="451008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flipV="1">
            <a:off x="287338" y="1657350"/>
            <a:ext cx="8569325" cy="0"/>
          </a:xfrm>
          <a:prstGeom prst="line">
            <a:avLst/>
          </a:prstGeom>
          <a:noFill/>
          <a:ln w="889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5" name="Text Box 6"/>
          <p:cNvSpPr txBox="1">
            <a:spLocks noChangeArrowheads="1"/>
          </p:cNvSpPr>
          <p:nvPr/>
        </p:nvSpPr>
        <p:spPr bwMode="auto">
          <a:xfrm>
            <a:off x="207963" y="3429000"/>
            <a:ext cx="29162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i="1">
                <a:cs typeface="Arial" pitchFamily="34" charset="0"/>
              </a:rPr>
              <a:t>The shipyards are winding down from the biggest boom ever, but sales still active and volatile  . Marine equipment sales about $70 bn in 2013, up 30% from $53 bn in 2012</a:t>
            </a:r>
          </a:p>
        </p:txBody>
      </p:sp>
      <p:sp>
        <p:nvSpPr>
          <p:cNvPr id="18436" name="Text Box 6"/>
          <p:cNvSpPr txBox="1">
            <a:spLocks noChangeArrowheads="1"/>
          </p:cNvSpPr>
          <p:nvPr/>
        </p:nvSpPr>
        <p:spPr bwMode="auto">
          <a:xfrm>
            <a:off x="3572603" y="5876925"/>
            <a:ext cx="5397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2000" dirty="0" smtClean="0">
                <a:cs typeface="Arial" pitchFamily="34" charset="0"/>
              </a:rPr>
              <a:t>Marine equipment market busy with eco-ships</a:t>
            </a:r>
            <a:endParaRPr lang="en-US" altLang="en-US" sz="2000" dirty="0">
              <a:cs typeface="Arial" pitchFamily="34" charset="0"/>
            </a:endParaRPr>
          </a:p>
        </p:txBody>
      </p:sp>
      <p:pic>
        <p:nvPicPr>
          <p:cNvPr id="18437" name="Picture 7" descr="n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133600"/>
            <a:ext cx="49831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WordArt 2"/>
          <p:cNvSpPr>
            <a:spLocks noChangeArrowheads="1" noChangeShapeType="1" noTextEdit="1"/>
          </p:cNvSpPr>
          <p:nvPr/>
        </p:nvSpPr>
        <p:spPr bwMode="auto">
          <a:xfrm>
            <a:off x="714375" y="374650"/>
            <a:ext cx="7359650" cy="876300"/>
          </a:xfrm>
          <a:prstGeom prst="rect">
            <a:avLst/>
          </a:prstGeom>
        </p:spPr>
        <p:txBody>
          <a:bodyPr wrap="none" fromWordArt="1">
            <a:prstTxWarp prst="textWave2">
              <a:avLst>
                <a:gd name="adj1" fmla="val 13005"/>
                <a:gd name="adj2" fmla="val 0"/>
              </a:avLst>
            </a:prstTxWarp>
          </a:bodyPr>
          <a:lstStyle/>
          <a:p>
            <a:pPr algn="ctr"/>
            <a:r>
              <a:rPr lang="en-GB" sz="3600" kern="10" dirty="0" smtClean="0">
                <a:ln w="9525">
                  <a:solidFill>
                    <a:srgbClr val="000000"/>
                  </a:solidFill>
                  <a:round/>
                  <a:headEnd/>
                  <a:tailEnd/>
                </a:ln>
                <a:latin typeface="Arial"/>
                <a:cs typeface="Arial"/>
              </a:rPr>
              <a:t>4. </a:t>
            </a:r>
            <a:r>
              <a:rPr lang="en-GB" sz="3600" kern="10" dirty="0">
                <a:ln w="9525">
                  <a:solidFill>
                    <a:srgbClr val="000000"/>
                  </a:solidFill>
                  <a:round/>
                  <a:headEnd/>
                  <a:tailEnd/>
                </a:ln>
                <a:latin typeface="Arial"/>
                <a:cs typeface="Arial"/>
              </a:rPr>
              <a:t>Shipyard Capacity &amp; Orderbook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81025" y="161925"/>
            <a:ext cx="7753350" cy="685800"/>
          </a:xfrm>
        </p:spPr>
        <p:txBody>
          <a:bodyPr/>
          <a:lstStyle/>
          <a:p>
            <a:pPr eaLnBrk="1" hangingPunct="1"/>
            <a:r>
              <a:rPr lang="en-GB" altLang="en-US" sz="4000" smtClean="0"/>
              <a:t>Chart 7: The Shipbuilding Cycle</a:t>
            </a:r>
          </a:p>
        </p:txBody>
      </p:sp>
      <p:graphicFrame>
        <p:nvGraphicFramePr>
          <p:cNvPr id="30723" name="Object 3"/>
          <p:cNvGraphicFramePr>
            <a:graphicFrameLocks noGrp="1" noChangeAspect="1"/>
          </p:cNvGraphicFramePr>
          <p:nvPr>
            <p:ph type="chart" idx="1"/>
            <p:extLst>
              <p:ext uri="{D42A27DB-BD31-4B8C-83A1-F6EECF244321}">
                <p14:modId xmlns:p14="http://schemas.microsoft.com/office/powerpoint/2010/main" val="1135116649"/>
              </p:ext>
            </p:extLst>
          </p:nvPr>
        </p:nvGraphicFramePr>
        <p:xfrm>
          <a:off x="295563" y="1006765"/>
          <a:ext cx="8173749" cy="5545606"/>
        </p:xfrm>
        <a:graphic>
          <a:graphicData uri="http://schemas.openxmlformats.org/presentationml/2006/ole">
            <mc:AlternateContent xmlns:mc="http://schemas.openxmlformats.org/markup-compatibility/2006">
              <mc:Choice xmlns:v="urn:schemas-microsoft-com:vml" Requires="v">
                <p:oleObj spid="_x0000_s30800" name="Chart" r:id="rId3" imgW="7772572" imgH="4114800" progId="MSGraph.Chart.8">
                  <p:embed followColorScheme="full"/>
                </p:oleObj>
              </mc:Choice>
              <mc:Fallback>
                <p:oleObj name="Chart" r:id="rId3" imgW="7772572" imgH="4114800" progId="MSGraph.Chart.8">
                  <p:embed followColorScheme="full"/>
                  <p:pic>
                    <p:nvPicPr>
                      <p:cNvPr id="0" name="Object 3"/>
                      <p:cNvPicPr>
                        <a:picLocks noChangeAspect="1" noChangeArrowheads="1"/>
                      </p:cNvPicPr>
                      <p:nvPr/>
                    </p:nvPicPr>
                    <p:blipFill>
                      <a:blip r:embed="rId4"/>
                      <a:srcRect/>
                      <a:stretch>
                        <a:fillRect/>
                      </a:stretch>
                    </p:blipFill>
                    <p:spPr bwMode="auto">
                      <a:xfrm>
                        <a:off x="295563" y="1006765"/>
                        <a:ext cx="8173749" cy="5545606"/>
                      </a:xfrm>
                      <a:prstGeom prst="rect">
                        <a:avLst/>
                      </a:prstGeom>
                      <a:noFill/>
                      <a:ln>
                        <a:noFill/>
                      </a:ln>
                    </p:spPr>
                  </p:pic>
                </p:oleObj>
              </mc:Fallback>
            </mc:AlternateContent>
          </a:graphicData>
        </a:graphic>
      </p:graphicFrame>
      <p:sp>
        <p:nvSpPr>
          <p:cNvPr id="30729" name="Text Box 9"/>
          <p:cNvSpPr txBox="1">
            <a:spLocks noChangeArrowheads="1"/>
          </p:cNvSpPr>
          <p:nvPr/>
        </p:nvSpPr>
        <p:spPr bwMode="auto">
          <a:xfrm>
            <a:off x="147586" y="985983"/>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dirty="0">
                <a:latin typeface="Times New Roman" pitchFamily="18" charset="0"/>
                <a:cs typeface="Arial" pitchFamily="34" charset="0"/>
              </a:rPr>
              <a:t>Million Dwt</a:t>
            </a:r>
          </a:p>
        </p:txBody>
      </p:sp>
      <p:sp>
        <p:nvSpPr>
          <p:cNvPr id="30730" name="Text Box 10"/>
          <p:cNvSpPr txBox="1">
            <a:spLocks noChangeArrowheads="1"/>
          </p:cNvSpPr>
          <p:nvPr/>
        </p:nvSpPr>
        <p:spPr bwMode="auto">
          <a:xfrm>
            <a:off x="1588655" y="784926"/>
            <a:ext cx="5891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800" dirty="0">
                <a:cs typeface="Arial" pitchFamily="34" charset="0"/>
              </a:rPr>
              <a:t>Shipyards </a:t>
            </a:r>
            <a:r>
              <a:rPr lang="en-GB" altLang="en-US" sz="1800" dirty="0" smtClean="0">
                <a:cs typeface="Arial" pitchFamily="34" charset="0"/>
              </a:rPr>
              <a:t>adjust capacity downwards after 2000s boom</a:t>
            </a:r>
            <a:endParaRPr lang="en-US" altLang="en-US" sz="1800" dirty="0">
              <a:cs typeface="Arial" pitchFamily="34" charset="0"/>
            </a:endParaRPr>
          </a:p>
        </p:txBody>
      </p:sp>
      <p:sp>
        <p:nvSpPr>
          <p:cNvPr id="12" name="TextBox 1"/>
          <p:cNvSpPr txBox="1">
            <a:spLocks noChangeArrowheads="1"/>
          </p:cNvSpPr>
          <p:nvPr/>
        </p:nvSpPr>
        <p:spPr bwMode="auto">
          <a:xfrm>
            <a:off x="996950" y="3902778"/>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smtClean="0"/>
              <a:t>Deliveries</a:t>
            </a:r>
            <a:endParaRPr lang="en-GB" altLang="en-US" sz="1800" dirty="0"/>
          </a:p>
        </p:txBody>
      </p:sp>
      <p:graphicFrame>
        <p:nvGraphicFramePr>
          <p:cNvPr id="18" name="Chart 17"/>
          <p:cNvGraphicFramePr>
            <a:graphicFrameLocks/>
          </p:cNvGraphicFramePr>
          <p:nvPr>
            <p:extLst>
              <p:ext uri="{D42A27DB-BD31-4B8C-83A1-F6EECF244321}">
                <p14:modId xmlns:p14="http://schemas.microsoft.com/office/powerpoint/2010/main" val="1234145827"/>
              </p:ext>
            </p:extLst>
          </p:nvPr>
        </p:nvGraphicFramePr>
        <p:xfrm>
          <a:off x="1344562" y="1140473"/>
          <a:ext cx="4707896" cy="354236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Arrow Connector 2"/>
          <p:cNvCxnSpPr/>
          <p:nvPr/>
        </p:nvCxnSpPr>
        <p:spPr>
          <a:xfrm>
            <a:off x="1588655" y="4202545"/>
            <a:ext cx="606059" cy="22196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755370" y="814225"/>
            <a:ext cx="1612034" cy="1559212"/>
            <a:chOff x="7755370" y="814225"/>
            <a:chExt cx="1612034" cy="1559212"/>
          </a:xfrm>
        </p:grpSpPr>
        <p:sp>
          <p:nvSpPr>
            <p:cNvPr id="11" name="Text Box 8"/>
            <p:cNvSpPr txBox="1">
              <a:spLocks noChangeArrowheads="1"/>
            </p:cNvSpPr>
            <p:nvPr/>
          </p:nvSpPr>
          <p:spPr bwMode="auto">
            <a:xfrm>
              <a:off x="7777595" y="814225"/>
              <a:ext cx="15898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dirty="0" smtClean="0"/>
                <a:t>In 2010 deliveries peaked at 169m dwt</a:t>
              </a:r>
              <a:endParaRPr lang="en-US" altLang="en-US" sz="1800" dirty="0"/>
            </a:p>
          </p:txBody>
        </p:sp>
        <p:cxnSp>
          <p:nvCxnSpPr>
            <p:cNvPr id="5" name="Straight Arrow Connector 4"/>
            <p:cNvCxnSpPr/>
            <p:nvPr/>
          </p:nvCxnSpPr>
          <p:spPr>
            <a:xfrm flipH="1">
              <a:off x="7755370" y="1930400"/>
              <a:ext cx="317871" cy="44303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7914305" y="2014554"/>
            <a:ext cx="1371600" cy="1046223"/>
            <a:chOff x="7914305" y="2014554"/>
            <a:chExt cx="1371600" cy="1046223"/>
          </a:xfrm>
        </p:grpSpPr>
        <p:sp>
          <p:nvSpPr>
            <p:cNvPr id="16" name="Text Box 8"/>
            <p:cNvSpPr txBox="1">
              <a:spLocks noChangeArrowheads="1"/>
            </p:cNvSpPr>
            <p:nvPr/>
          </p:nvSpPr>
          <p:spPr bwMode="auto">
            <a:xfrm>
              <a:off x="7914305" y="2014554"/>
              <a:ext cx="1371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dirty="0" smtClean="0"/>
                <a:t>Forecast</a:t>
              </a:r>
              <a:endParaRPr lang="en-GB" altLang="en-US" sz="1800" dirty="0"/>
            </a:p>
            <a:p>
              <a:pPr algn="ctr" eaLnBrk="1" hangingPunct="1">
                <a:spcBef>
                  <a:spcPct val="0"/>
                </a:spcBef>
                <a:buFontTx/>
                <a:buNone/>
              </a:pPr>
              <a:r>
                <a:rPr lang="en-US" altLang="en-US" sz="1800" dirty="0" smtClean="0"/>
                <a:t>106 m dwt in 2015</a:t>
              </a:r>
              <a:endParaRPr lang="en-US" altLang="en-US" sz="1800" dirty="0"/>
            </a:p>
          </p:txBody>
        </p:sp>
        <p:cxnSp>
          <p:nvCxnSpPr>
            <p:cNvPr id="8" name="Straight Arrow Connector 7"/>
            <p:cNvCxnSpPr/>
            <p:nvPr/>
          </p:nvCxnSpPr>
          <p:spPr>
            <a:xfrm flipH="1">
              <a:off x="8073241" y="2899141"/>
              <a:ext cx="204044" cy="16163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1"/>
          <p:cNvSpPr txBox="1">
            <a:spLocks noChangeArrowheads="1"/>
          </p:cNvSpPr>
          <p:nvPr/>
        </p:nvSpPr>
        <p:spPr bwMode="auto">
          <a:xfrm>
            <a:off x="2867314" y="4055178"/>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smtClean="0"/>
              <a:t>Demolition</a:t>
            </a:r>
            <a:endParaRPr lang="en-GB" altLang="en-US" sz="1800" dirty="0"/>
          </a:p>
        </p:txBody>
      </p:sp>
      <p:cxnSp>
        <p:nvCxnSpPr>
          <p:cNvPr id="30" name="Straight Arrow Connector 29"/>
          <p:cNvCxnSpPr/>
          <p:nvPr/>
        </p:nvCxnSpPr>
        <p:spPr>
          <a:xfrm>
            <a:off x="3459019" y="4354945"/>
            <a:ext cx="438726" cy="32789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79475"/>
          </a:xfrm>
        </p:spPr>
        <p:txBody>
          <a:bodyPr/>
          <a:lstStyle/>
          <a:p>
            <a:pPr eaLnBrk="1" hangingPunct="1"/>
            <a:r>
              <a:rPr lang="en-GB" altLang="en-US" sz="4000" dirty="0" smtClean="0"/>
              <a:t>Chart 8: Number of Active Shipyards</a:t>
            </a:r>
          </a:p>
        </p:txBody>
      </p:sp>
      <p:graphicFrame>
        <p:nvGraphicFramePr>
          <p:cNvPr id="20483" name="Object 3"/>
          <p:cNvGraphicFramePr>
            <a:graphicFrameLocks noGrp="1" noChangeAspect="1"/>
          </p:cNvGraphicFramePr>
          <p:nvPr>
            <p:ph sz="half" idx="1"/>
          </p:nvPr>
        </p:nvGraphicFramePr>
        <p:xfrm>
          <a:off x="539750" y="1268413"/>
          <a:ext cx="7823200" cy="4987925"/>
        </p:xfrm>
        <a:graphic>
          <a:graphicData uri="http://schemas.openxmlformats.org/presentationml/2006/ole">
            <mc:AlternateContent xmlns:mc="http://schemas.openxmlformats.org/markup-compatibility/2006">
              <mc:Choice xmlns:v="urn:schemas-microsoft-com:vml" Requires="v">
                <p:oleObj spid="_x0000_s20553" name="Chart" r:id="rId3" imgW="8143947" imgH="5190978" progId="MSGraph.Chart.8">
                  <p:embed followColorScheme="full"/>
                </p:oleObj>
              </mc:Choice>
              <mc:Fallback>
                <p:oleObj name="Chart" r:id="rId3" imgW="8143947" imgH="5190978" progId="MSGraph.Chart.8">
                  <p:embed followColorScheme="full"/>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68413"/>
                        <a:ext cx="7823200" cy="49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484" name="Line 4"/>
          <p:cNvSpPr>
            <a:spLocks noChangeShapeType="1"/>
          </p:cNvSpPr>
          <p:nvPr/>
        </p:nvSpPr>
        <p:spPr bwMode="auto">
          <a:xfrm>
            <a:off x="2413000" y="34575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485" name="TextBox 1"/>
          <p:cNvSpPr txBox="1">
            <a:spLocks noChangeArrowheads="1"/>
          </p:cNvSpPr>
          <p:nvPr/>
        </p:nvSpPr>
        <p:spPr bwMode="auto">
          <a:xfrm>
            <a:off x="1265238" y="6272213"/>
            <a:ext cx="206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200"/>
              <a:t>Source: Clarkson Research</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463" y="341313"/>
            <a:ext cx="9396413" cy="879475"/>
          </a:xfrm>
        </p:spPr>
        <p:txBody>
          <a:bodyPr/>
          <a:lstStyle/>
          <a:p>
            <a:pPr eaLnBrk="1" hangingPunct="1"/>
            <a:r>
              <a:rPr lang="en-GB" altLang="en-US" sz="3200" dirty="0" smtClean="0"/>
              <a:t>Chart 9: Average Yard Output 1998-2013</a:t>
            </a:r>
          </a:p>
        </p:txBody>
      </p:sp>
      <p:graphicFrame>
        <p:nvGraphicFramePr>
          <p:cNvPr id="21507" name="Object 3"/>
          <p:cNvGraphicFramePr>
            <a:graphicFrameLocks noGrp="1" noChangeAspect="1"/>
          </p:cNvGraphicFramePr>
          <p:nvPr>
            <p:ph sz="half" idx="1"/>
            <p:extLst>
              <p:ext uri="{D42A27DB-BD31-4B8C-83A1-F6EECF244321}">
                <p14:modId xmlns:p14="http://schemas.microsoft.com/office/powerpoint/2010/main" val="1414468478"/>
              </p:ext>
            </p:extLst>
          </p:nvPr>
        </p:nvGraphicFramePr>
        <p:xfrm>
          <a:off x="-144463" y="1268413"/>
          <a:ext cx="7824788" cy="4987925"/>
        </p:xfrm>
        <a:graphic>
          <a:graphicData uri="http://schemas.openxmlformats.org/presentationml/2006/ole">
            <mc:AlternateContent xmlns:mc="http://schemas.openxmlformats.org/markup-compatibility/2006">
              <mc:Choice xmlns:v="urn:schemas-microsoft-com:vml" Requires="v">
                <p:oleObj spid="_x0000_s21580" name="Chart" r:id="rId3" imgW="8143947" imgH="5190978" progId="MSGraph.Chart.8">
                  <p:embed followColorScheme="full"/>
                </p:oleObj>
              </mc:Choice>
              <mc:Fallback>
                <p:oleObj name="Chart" r:id="rId3" imgW="8143947" imgH="5190978" progId="MSGraph.Chart.8">
                  <p:embed followColorScheme="full"/>
                  <p:pic>
                    <p:nvPicPr>
                      <p:cNvPr id="0" name="Object 3"/>
                      <p:cNvPicPr>
                        <a:picLocks noGrp="1" noChangeAspect="1" noChangeArrowheads="1"/>
                      </p:cNvPicPr>
                      <p:nvPr/>
                    </p:nvPicPr>
                    <p:blipFill>
                      <a:blip r:embed="rId4"/>
                      <a:srcRect/>
                      <a:stretch>
                        <a:fillRect/>
                      </a:stretch>
                    </p:blipFill>
                    <p:spPr bwMode="auto">
                      <a:xfrm>
                        <a:off x="-144463" y="1268413"/>
                        <a:ext cx="7824788" cy="49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508" name="Line 4"/>
          <p:cNvSpPr>
            <a:spLocks noChangeShapeType="1"/>
          </p:cNvSpPr>
          <p:nvPr/>
        </p:nvSpPr>
        <p:spPr bwMode="auto">
          <a:xfrm>
            <a:off x="1728788" y="34575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2" name="Group 1"/>
          <p:cNvGrpSpPr/>
          <p:nvPr/>
        </p:nvGrpSpPr>
        <p:grpSpPr>
          <a:xfrm>
            <a:off x="1042988" y="1682750"/>
            <a:ext cx="8208962" cy="1476375"/>
            <a:chOff x="1042988" y="1682750"/>
            <a:chExt cx="8208962" cy="1476375"/>
          </a:xfrm>
        </p:grpSpPr>
        <p:sp>
          <p:nvSpPr>
            <p:cNvPr id="21509" name="Right Brace 1"/>
            <p:cNvSpPr>
              <a:spLocks/>
            </p:cNvSpPr>
            <p:nvPr/>
          </p:nvSpPr>
          <p:spPr bwMode="auto">
            <a:xfrm>
              <a:off x="7126288" y="1773238"/>
              <a:ext cx="647700" cy="1295400"/>
            </a:xfrm>
            <a:prstGeom prst="rightBrace">
              <a:avLst>
                <a:gd name="adj1" fmla="val 289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000000"/>
                </a:solidFill>
                <a:cs typeface="Arial" pitchFamily="34" charset="0"/>
              </a:endParaRPr>
            </a:p>
          </p:txBody>
        </p:sp>
        <p:cxnSp>
          <p:nvCxnSpPr>
            <p:cNvPr id="21510" name="Straight Connector 3"/>
            <p:cNvCxnSpPr>
              <a:cxnSpLocks noChangeShapeType="1"/>
            </p:cNvCxnSpPr>
            <p:nvPr/>
          </p:nvCxnSpPr>
          <p:spPr bwMode="auto">
            <a:xfrm flipV="1">
              <a:off x="1042988" y="3068638"/>
              <a:ext cx="6083300" cy="73025"/>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1" name="TextBox 5"/>
            <p:cNvSpPr txBox="1">
              <a:spLocks noChangeArrowheads="1"/>
            </p:cNvSpPr>
            <p:nvPr/>
          </p:nvSpPr>
          <p:spPr bwMode="auto">
            <a:xfrm>
              <a:off x="7773988" y="1682750"/>
              <a:ext cx="14779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a:solidFill>
                    <a:srgbClr val="000000"/>
                  </a:solidFill>
                </a:rPr>
                <a:t>Average yard produces 50% more than in 2009</a:t>
              </a:r>
            </a:p>
          </p:txBody>
        </p:sp>
      </p:grpSp>
      <p:sp>
        <p:nvSpPr>
          <p:cNvPr id="21512" name="TextBox 7"/>
          <p:cNvSpPr txBox="1">
            <a:spLocks noChangeArrowheads="1"/>
          </p:cNvSpPr>
          <p:nvPr/>
        </p:nvSpPr>
        <p:spPr bwMode="auto">
          <a:xfrm>
            <a:off x="822325" y="6253163"/>
            <a:ext cx="206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200"/>
              <a:t>Source: Clarkson Research</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65150" y="0"/>
            <a:ext cx="8167688" cy="685800"/>
          </a:xfrm>
        </p:spPr>
        <p:txBody>
          <a:bodyPr/>
          <a:lstStyle/>
          <a:p>
            <a:pPr eaLnBrk="1" hangingPunct="1"/>
            <a:r>
              <a:rPr lang="en-GB" altLang="en-US" sz="3600" dirty="0" smtClean="0"/>
              <a:t>Chart 10: World Cargo Ship Demolition</a:t>
            </a:r>
          </a:p>
        </p:txBody>
      </p:sp>
      <p:graphicFrame>
        <p:nvGraphicFramePr>
          <p:cNvPr id="22531" name="Object 3"/>
          <p:cNvGraphicFramePr>
            <a:graphicFrameLocks noGrp="1" noChangeAspect="1"/>
          </p:cNvGraphicFramePr>
          <p:nvPr>
            <p:ph type="chart" idx="1"/>
          </p:nvPr>
        </p:nvGraphicFramePr>
        <p:xfrm>
          <a:off x="623888" y="1123950"/>
          <a:ext cx="8267700" cy="5695950"/>
        </p:xfrm>
        <a:graphic>
          <a:graphicData uri="http://schemas.openxmlformats.org/presentationml/2006/ole">
            <mc:AlternateContent xmlns:mc="http://schemas.openxmlformats.org/markup-compatibility/2006">
              <mc:Choice xmlns:v="urn:schemas-microsoft-com:vml" Requires="v">
                <p:oleObj spid="_x0000_s22606" name="Chart" r:id="rId4" imgW="7772401" imgH="4114800" progId="MSGraph.Chart.8">
                  <p:embed followColorScheme="full"/>
                </p:oleObj>
              </mc:Choice>
              <mc:Fallback>
                <p:oleObj name="Chart" r:id="rId4" imgW="7772401" imgH="4114800"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1123950"/>
                        <a:ext cx="826770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532" name="Text Box 4"/>
          <p:cNvSpPr txBox="1">
            <a:spLocks noChangeArrowheads="1"/>
          </p:cNvSpPr>
          <p:nvPr/>
        </p:nvSpPr>
        <p:spPr bwMode="auto">
          <a:xfrm>
            <a:off x="1390650" y="608013"/>
            <a:ext cx="7212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800"/>
              <a:t>Shows the demolition (bars) on left axis &amp; % fleet demolished on right</a:t>
            </a:r>
            <a:endParaRPr lang="en-US" altLang="en-US" sz="1800"/>
          </a:p>
        </p:txBody>
      </p:sp>
      <p:sp>
        <p:nvSpPr>
          <p:cNvPr id="22533" name="Text Box 5"/>
          <p:cNvSpPr txBox="1">
            <a:spLocks noChangeArrowheads="1"/>
          </p:cNvSpPr>
          <p:nvPr/>
        </p:nvSpPr>
        <p:spPr bwMode="auto">
          <a:xfrm>
            <a:off x="0" y="9779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b="1"/>
              <a:t>Million Dwt</a:t>
            </a:r>
            <a:endParaRPr lang="en-US" altLang="en-US" sz="1800" b="1"/>
          </a:p>
        </p:txBody>
      </p:sp>
      <p:sp>
        <p:nvSpPr>
          <p:cNvPr id="22534" name="Text Box 5"/>
          <p:cNvSpPr txBox="1">
            <a:spLocks noChangeArrowheads="1"/>
          </p:cNvSpPr>
          <p:nvPr/>
        </p:nvSpPr>
        <p:spPr bwMode="auto">
          <a:xfrm>
            <a:off x="8139113" y="1008063"/>
            <a:ext cx="9286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b="1"/>
              <a:t>% fleet</a:t>
            </a:r>
            <a:endParaRPr lang="en-US" altLang="en-US" sz="1800" b="1"/>
          </a:p>
        </p:txBody>
      </p:sp>
      <p:sp>
        <p:nvSpPr>
          <p:cNvPr id="22535" name="TextBox 3"/>
          <p:cNvSpPr txBox="1">
            <a:spLocks noChangeArrowheads="1"/>
          </p:cNvSpPr>
          <p:nvPr/>
        </p:nvSpPr>
        <p:spPr bwMode="auto">
          <a:xfrm>
            <a:off x="5634038" y="1617663"/>
            <a:ext cx="1449387"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a:t>M Dwt demolished in year (left axis)</a:t>
            </a:r>
          </a:p>
        </p:txBody>
      </p:sp>
      <p:cxnSp>
        <p:nvCxnSpPr>
          <p:cNvPr id="6" name="Straight Arrow Connector 5"/>
          <p:cNvCxnSpPr/>
          <p:nvPr/>
        </p:nvCxnSpPr>
        <p:spPr>
          <a:xfrm>
            <a:off x="6991350" y="2189163"/>
            <a:ext cx="785813" cy="4794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37" name="TextBox 11"/>
          <p:cNvSpPr txBox="1">
            <a:spLocks noChangeArrowheads="1"/>
          </p:cNvSpPr>
          <p:nvPr/>
        </p:nvSpPr>
        <p:spPr bwMode="auto">
          <a:xfrm>
            <a:off x="1500188" y="1463675"/>
            <a:ext cx="156686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a:t>% cargo fleet scrapped (right axis)</a:t>
            </a:r>
          </a:p>
        </p:txBody>
      </p:sp>
      <p:cxnSp>
        <p:nvCxnSpPr>
          <p:cNvPr id="9" name="Straight Arrow Connector 8"/>
          <p:cNvCxnSpPr/>
          <p:nvPr/>
        </p:nvCxnSpPr>
        <p:spPr>
          <a:xfrm>
            <a:off x="2863850" y="2124075"/>
            <a:ext cx="341313" cy="2635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81000" y="3951288"/>
            <a:ext cx="2438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800">
                <a:cs typeface="Arial" pitchFamily="34" charset="0"/>
              </a:rPr>
              <a:t>China and S Korea “neck &amp; neck” for top position</a:t>
            </a:r>
            <a:endParaRPr lang="en-US" altLang="en-US" sz="2800">
              <a:cs typeface="Arial" pitchFamily="34" charset="0"/>
            </a:endParaRPr>
          </a:p>
        </p:txBody>
      </p:sp>
      <p:sp>
        <p:nvSpPr>
          <p:cNvPr id="23555" name="Line 4"/>
          <p:cNvSpPr>
            <a:spLocks noChangeShapeType="1"/>
          </p:cNvSpPr>
          <p:nvPr/>
        </p:nvSpPr>
        <p:spPr bwMode="auto">
          <a:xfrm>
            <a:off x="31750" y="1652588"/>
            <a:ext cx="9144000" cy="0"/>
          </a:xfrm>
          <a:prstGeom prst="line">
            <a:avLst/>
          </a:prstGeom>
          <a:noFill/>
          <a:ln w="889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6" name="WordArt 6"/>
          <p:cNvSpPr>
            <a:spLocks noChangeArrowheads="1" noChangeShapeType="1" noTextEdit="1"/>
          </p:cNvSpPr>
          <p:nvPr/>
        </p:nvSpPr>
        <p:spPr bwMode="auto">
          <a:xfrm>
            <a:off x="871538" y="3271838"/>
            <a:ext cx="1497012" cy="3857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Position:</a:t>
            </a:r>
          </a:p>
        </p:txBody>
      </p:sp>
      <p:pic>
        <p:nvPicPr>
          <p:cNvPr id="23557" name="Picture 7" descr="s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2859088"/>
            <a:ext cx="502443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WordArt 2"/>
          <p:cNvSpPr>
            <a:spLocks noChangeArrowheads="1" noChangeShapeType="1" noTextEdit="1"/>
          </p:cNvSpPr>
          <p:nvPr/>
        </p:nvSpPr>
        <p:spPr bwMode="auto">
          <a:xfrm>
            <a:off x="1277938" y="414338"/>
            <a:ext cx="7359650" cy="876300"/>
          </a:xfrm>
          <a:prstGeom prst="rect">
            <a:avLst/>
          </a:prstGeom>
        </p:spPr>
        <p:txBody>
          <a:bodyPr wrap="none" fromWordArt="1">
            <a:prstTxWarp prst="textWave2">
              <a:avLst>
                <a:gd name="adj1" fmla="val 13005"/>
                <a:gd name="adj2" fmla="val 0"/>
              </a:avLst>
            </a:prstTxWarp>
          </a:bodyPr>
          <a:lstStyle/>
          <a:p>
            <a:pPr algn="ctr"/>
            <a:r>
              <a:rPr lang="en-GB" sz="3600" kern="10" dirty="0" smtClean="0">
                <a:ln w="9525">
                  <a:solidFill>
                    <a:srgbClr val="000000"/>
                  </a:solidFill>
                  <a:round/>
                  <a:headEnd/>
                  <a:tailEnd/>
                </a:ln>
                <a:latin typeface="Arial"/>
                <a:cs typeface="Arial"/>
              </a:rPr>
              <a:t>5. </a:t>
            </a:r>
            <a:r>
              <a:rPr lang="en-GB" sz="3600" kern="10" dirty="0">
                <a:ln w="9525">
                  <a:solidFill>
                    <a:srgbClr val="000000"/>
                  </a:solidFill>
                  <a:round/>
                  <a:headEnd/>
                  <a:tailEnd/>
                </a:ln>
                <a:latin typeface="Arial"/>
                <a:cs typeface="Arial"/>
              </a:rPr>
              <a:t>Regional Shipbuilding Trends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4578" name="Object 8"/>
          <p:cNvGraphicFramePr>
            <a:graphicFrameLocks noChangeAspect="1"/>
          </p:cNvGraphicFramePr>
          <p:nvPr/>
        </p:nvGraphicFramePr>
        <p:xfrm>
          <a:off x="-80963" y="600075"/>
          <a:ext cx="8208963" cy="5943600"/>
        </p:xfrm>
        <a:graphic>
          <a:graphicData uri="http://schemas.openxmlformats.org/presentationml/2006/ole">
            <mc:AlternateContent xmlns:mc="http://schemas.openxmlformats.org/markup-compatibility/2006">
              <mc:Choice xmlns:v="urn:schemas-microsoft-com:vml" Requires="v">
                <p:oleObj spid="_x0000_s24671" name="Chart" r:id="rId4" imgW="7696307" imgH="4724400" progId="MSGraph.Chart.8">
                  <p:embed followColorScheme="full"/>
                </p:oleObj>
              </mc:Choice>
              <mc:Fallback>
                <p:oleObj name="Chart" r:id="rId4" imgW="7696307" imgH="4724400"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600075"/>
                        <a:ext cx="82089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Text Box 6"/>
          <p:cNvSpPr txBox="1">
            <a:spLocks noChangeArrowheads="1"/>
          </p:cNvSpPr>
          <p:nvPr/>
        </p:nvSpPr>
        <p:spPr bwMode="auto">
          <a:xfrm>
            <a:off x="1150938" y="5335588"/>
            <a:ext cx="461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a:t>Source; Lloyds Register of Shipping, Clarkson Research</a:t>
            </a:r>
            <a:endParaRPr lang="en-US" altLang="en-US" sz="1400"/>
          </a:p>
        </p:txBody>
      </p:sp>
      <p:sp>
        <p:nvSpPr>
          <p:cNvPr id="24580" name="Rectangle 7"/>
          <p:cNvSpPr>
            <a:spLocks noChangeArrowheads="1"/>
          </p:cNvSpPr>
          <p:nvPr/>
        </p:nvSpPr>
        <p:spPr bwMode="auto">
          <a:xfrm>
            <a:off x="87313" y="6600825"/>
            <a:ext cx="44307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b="1"/>
              <a:t>FIGURE 15.1</a:t>
            </a:r>
            <a:r>
              <a:rPr lang="en-GB" altLang="en-US" sz="1400"/>
              <a:t>   Shipbuilding market shares 1902-2013</a:t>
            </a:r>
          </a:p>
        </p:txBody>
      </p:sp>
      <p:sp>
        <p:nvSpPr>
          <p:cNvPr id="24581" name="Text Box 9"/>
          <p:cNvSpPr txBox="1">
            <a:spLocks noChangeArrowheads="1"/>
          </p:cNvSpPr>
          <p:nvPr/>
        </p:nvSpPr>
        <p:spPr bwMode="auto">
          <a:xfrm>
            <a:off x="6327775" y="208915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800" b="1">
                <a:solidFill>
                  <a:schemeClr val="bg1"/>
                </a:solidFill>
                <a:cs typeface="Arial" pitchFamily="34" charset="0"/>
              </a:rPr>
              <a:t>Korea</a:t>
            </a:r>
            <a:endParaRPr lang="en-US" altLang="en-US" sz="2800" b="1">
              <a:solidFill>
                <a:schemeClr val="bg1"/>
              </a:solidFill>
              <a:cs typeface="Arial" pitchFamily="34" charset="0"/>
            </a:endParaRPr>
          </a:p>
        </p:txBody>
      </p:sp>
      <p:sp>
        <p:nvSpPr>
          <p:cNvPr id="24582" name="Text Box 10"/>
          <p:cNvSpPr txBox="1">
            <a:spLocks noChangeArrowheads="1"/>
          </p:cNvSpPr>
          <p:nvPr/>
        </p:nvSpPr>
        <p:spPr bwMode="auto">
          <a:xfrm>
            <a:off x="6276975" y="3946525"/>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000">
                <a:cs typeface="Arial" pitchFamily="34" charset="0"/>
              </a:rPr>
              <a:t>Japan</a:t>
            </a:r>
            <a:endParaRPr lang="en-US" altLang="en-US" sz="2000">
              <a:cs typeface="Arial" pitchFamily="34" charset="0"/>
            </a:endParaRPr>
          </a:p>
        </p:txBody>
      </p:sp>
      <p:sp>
        <p:nvSpPr>
          <p:cNvPr id="6151" name="Text Box 11"/>
          <p:cNvSpPr txBox="1">
            <a:spLocks noChangeArrowheads="1"/>
          </p:cNvSpPr>
          <p:nvPr/>
        </p:nvSpPr>
        <p:spPr bwMode="auto">
          <a:xfrm>
            <a:off x="4860925" y="4670425"/>
            <a:ext cx="11779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GB" sz="2400" dirty="0" smtClean="0">
                <a:solidFill>
                  <a:schemeClr val="accent3"/>
                </a:solidFill>
                <a:cs typeface="Arial" pitchFamily="34" charset="0"/>
              </a:rPr>
              <a:t>Europe</a:t>
            </a:r>
            <a:endParaRPr lang="en-US" sz="2400" dirty="0" smtClean="0">
              <a:solidFill>
                <a:schemeClr val="accent3"/>
              </a:solidFill>
              <a:cs typeface="Arial" pitchFamily="34" charset="0"/>
            </a:endParaRPr>
          </a:p>
        </p:txBody>
      </p:sp>
      <p:sp>
        <p:nvSpPr>
          <p:cNvPr id="24584" name="Text Box 12"/>
          <p:cNvSpPr txBox="1">
            <a:spLocks noChangeArrowheads="1"/>
          </p:cNvSpPr>
          <p:nvPr/>
        </p:nvSpPr>
        <p:spPr bwMode="auto">
          <a:xfrm>
            <a:off x="1489075" y="478790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800">
                <a:cs typeface="Arial" pitchFamily="34" charset="0"/>
              </a:rPr>
              <a:t>Britain</a:t>
            </a:r>
            <a:endParaRPr lang="en-US" altLang="en-US" sz="2800">
              <a:cs typeface="Arial" pitchFamily="34" charset="0"/>
            </a:endParaRPr>
          </a:p>
        </p:txBody>
      </p:sp>
      <p:sp>
        <p:nvSpPr>
          <p:cNvPr id="24585" name="Text Box 13"/>
          <p:cNvSpPr txBox="1">
            <a:spLocks noChangeArrowheads="1"/>
          </p:cNvSpPr>
          <p:nvPr/>
        </p:nvSpPr>
        <p:spPr bwMode="auto">
          <a:xfrm>
            <a:off x="4892675" y="982663"/>
            <a:ext cx="187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000">
                <a:cs typeface="Arial" pitchFamily="34" charset="0"/>
              </a:rPr>
              <a:t>other countries</a:t>
            </a:r>
            <a:endParaRPr lang="en-US" altLang="en-US" sz="2000">
              <a:cs typeface="Arial" pitchFamily="34" charset="0"/>
            </a:endParaRPr>
          </a:p>
        </p:txBody>
      </p:sp>
      <p:sp>
        <p:nvSpPr>
          <p:cNvPr id="24586" name="Text Box 14"/>
          <p:cNvSpPr txBox="1">
            <a:spLocks noChangeArrowheads="1"/>
          </p:cNvSpPr>
          <p:nvPr/>
        </p:nvSpPr>
        <p:spPr bwMode="auto">
          <a:xfrm>
            <a:off x="4672013" y="3776663"/>
            <a:ext cx="13890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600">
                <a:solidFill>
                  <a:schemeClr val="bg1"/>
                </a:solidFill>
                <a:cs typeface="Arial" pitchFamily="34" charset="0"/>
              </a:rPr>
              <a:t>Scandin</a:t>
            </a:r>
            <a:r>
              <a:rPr lang="en-GB" altLang="en-US" sz="1600">
                <a:solidFill>
                  <a:schemeClr val="bg1"/>
                </a:solidFill>
              </a:rPr>
              <a:t>-</a:t>
            </a:r>
          </a:p>
          <a:p>
            <a:pPr algn="ctr" eaLnBrk="1" hangingPunct="1">
              <a:spcBef>
                <a:spcPct val="0"/>
              </a:spcBef>
              <a:buFontTx/>
              <a:buNone/>
            </a:pPr>
            <a:r>
              <a:rPr lang="en-GB" altLang="en-US" sz="1600">
                <a:solidFill>
                  <a:schemeClr val="bg1"/>
                </a:solidFill>
                <a:cs typeface="Arial" pitchFamily="34" charset="0"/>
              </a:rPr>
              <a:t>avia</a:t>
            </a:r>
            <a:endParaRPr lang="en-US" altLang="en-US" sz="1600">
              <a:solidFill>
                <a:schemeClr val="bg1"/>
              </a:solidFill>
              <a:cs typeface="Arial" pitchFamily="34" charset="0"/>
            </a:endParaRPr>
          </a:p>
        </p:txBody>
      </p:sp>
      <p:sp>
        <p:nvSpPr>
          <p:cNvPr id="24587" name="Text Box 15"/>
          <p:cNvSpPr txBox="1">
            <a:spLocks noChangeArrowheads="1"/>
          </p:cNvSpPr>
          <p:nvPr/>
        </p:nvSpPr>
        <p:spPr bwMode="auto">
          <a:xfrm>
            <a:off x="3303588" y="1347788"/>
            <a:ext cx="7127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000">
                <a:cs typeface="Arial" pitchFamily="34" charset="0"/>
              </a:rPr>
              <a:t>USA</a:t>
            </a:r>
            <a:endParaRPr lang="en-US" altLang="en-US" sz="2000">
              <a:cs typeface="Arial" pitchFamily="34" charset="0"/>
            </a:endParaRPr>
          </a:p>
        </p:txBody>
      </p:sp>
      <p:sp>
        <p:nvSpPr>
          <p:cNvPr id="24588" name="Text Box 16"/>
          <p:cNvSpPr txBox="1">
            <a:spLocks noChangeArrowheads="1"/>
          </p:cNvSpPr>
          <p:nvPr/>
        </p:nvSpPr>
        <p:spPr bwMode="auto">
          <a:xfrm>
            <a:off x="6967538" y="1389063"/>
            <a:ext cx="990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400">
                <a:solidFill>
                  <a:schemeClr val="bg1"/>
                </a:solidFill>
                <a:cs typeface="Arial" pitchFamily="34" charset="0"/>
              </a:rPr>
              <a:t>China</a:t>
            </a:r>
            <a:endParaRPr lang="en-US" altLang="en-US" sz="2400">
              <a:solidFill>
                <a:schemeClr val="bg1"/>
              </a:solidFill>
              <a:cs typeface="Arial" pitchFamily="34" charset="0"/>
            </a:endParaRPr>
          </a:p>
        </p:txBody>
      </p:sp>
      <p:sp>
        <p:nvSpPr>
          <p:cNvPr id="24589" name="Text Box 18"/>
          <p:cNvSpPr txBox="1">
            <a:spLocks noChangeArrowheads="1"/>
          </p:cNvSpPr>
          <p:nvPr/>
        </p:nvSpPr>
        <p:spPr bwMode="auto">
          <a:xfrm>
            <a:off x="6732588" y="725488"/>
            <a:ext cx="9874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200"/>
              <a:t>See: page 616</a:t>
            </a:r>
            <a:endParaRPr lang="en-US" altLang="en-US" sz="1200"/>
          </a:p>
        </p:txBody>
      </p:sp>
      <p:sp>
        <p:nvSpPr>
          <p:cNvPr id="24590" name="Rectangle 2"/>
          <p:cNvSpPr txBox="1">
            <a:spLocks noChangeArrowheads="1"/>
          </p:cNvSpPr>
          <p:nvPr/>
        </p:nvSpPr>
        <p:spPr bwMode="auto">
          <a:xfrm>
            <a:off x="-279400" y="-65088"/>
            <a:ext cx="9640888"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Clr>
                <a:srgbClr val="0099D8"/>
              </a:buClr>
              <a:buSzPct val="120000"/>
              <a:buFontTx/>
              <a:buNone/>
            </a:pPr>
            <a:r>
              <a:rPr lang="en-GB" altLang="en-US" dirty="0">
                <a:solidFill>
                  <a:srgbClr val="0F2A5F"/>
                </a:solidFill>
                <a:ea typeface="MS PGothic" pitchFamily="34" charset="-128"/>
              </a:rPr>
              <a:t>Chart </a:t>
            </a:r>
            <a:r>
              <a:rPr lang="en-GB" altLang="en-US" dirty="0" smtClean="0">
                <a:solidFill>
                  <a:srgbClr val="0F2A5F"/>
                </a:solidFill>
                <a:ea typeface="MS PGothic" pitchFamily="34" charset="-128"/>
              </a:rPr>
              <a:t>11: </a:t>
            </a:r>
            <a:r>
              <a:rPr lang="en-GB" altLang="en-US" dirty="0">
                <a:solidFill>
                  <a:srgbClr val="0F2A5F"/>
                </a:solidFill>
                <a:ea typeface="MS PGothic" pitchFamily="34" charset="-128"/>
              </a:rPr>
              <a:t>Regional Shipbuilding Shares 1903-2013</a:t>
            </a:r>
          </a:p>
        </p:txBody>
      </p:sp>
      <p:grpSp>
        <p:nvGrpSpPr>
          <p:cNvPr id="24591" name="Group 7"/>
          <p:cNvGrpSpPr>
            <a:grpSpLocks/>
          </p:cNvGrpSpPr>
          <p:nvPr/>
        </p:nvGrpSpPr>
        <p:grpSpPr bwMode="auto">
          <a:xfrm>
            <a:off x="7940675" y="1441450"/>
            <a:ext cx="1189038" cy="1533525"/>
            <a:chOff x="7940704" y="1441342"/>
            <a:chExt cx="1189583" cy="1534333"/>
          </a:xfrm>
        </p:grpSpPr>
        <p:sp>
          <p:nvSpPr>
            <p:cNvPr id="16" name="Right Brace 15"/>
            <p:cNvSpPr/>
            <p:nvPr/>
          </p:nvSpPr>
          <p:spPr>
            <a:xfrm>
              <a:off x="7940704" y="1441342"/>
              <a:ext cx="317646" cy="1534333"/>
            </a:xfrm>
            <a:prstGeom prst="rightBrace">
              <a:avLst/>
            </a:prstGeom>
            <a:noFill/>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4603" name="TextBox 2"/>
            <p:cNvSpPr txBox="1">
              <a:spLocks noChangeArrowheads="1"/>
            </p:cNvSpPr>
            <p:nvPr/>
          </p:nvSpPr>
          <p:spPr bwMode="auto">
            <a:xfrm>
              <a:off x="8291596" y="1625229"/>
              <a:ext cx="838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CGT</a:t>
              </a:r>
            </a:p>
            <a:p>
              <a:pPr eaLnBrk="1" hangingPunct="1">
                <a:spcBef>
                  <a:spcPct val="0"/>
                </a:spcBef>
                <a:buFontTx/>
                <a:buNone/>
              </a:pPr>
              <a:r>
                <a:rPr lang="en-GB" altLang="en-US" sz="1800"/>
                <a:t>35.9%</a:t>
              </a:r>
            </a:p>
            <a:p>
              <a:pPr eaLnBrk="1" hangingPunct="1">
                <a:spcBef>
                  <a:spcPct val="0"/>
                </a:spcBef>
                <a:buFontTx/>
                <a:buNone/>
              </a:pPr>
              <a:r>
                <a:rPr lang="en-GB" altLang="en-US" sz="1800"/>
                <a:t>GT</a:t>
              </a:r>
            </a:p>
            <a:p>
              <a:pPr eaLnBrk="1" hangingPunct="1">
                <a:spcBef>
                  <a:spcPct val="0"/>
                </a:spcBef>
                <a:buFontTx/>
                <a:buNone/>
              </a:pPr>
              <a:r>
                <a:rPr lang="en-GB" altLang="en-US" sz="1800"/>
                <a:t>35.4%</a:t>
              </a:r>
            </a:p>
          </p:txBody>
        </p:sp>
      </p:grpSp>
      <p:grpSp>
        <p:nvGrpSpPr>
          <p:cNvPr id="24592" name="Group 8"/>
          <p:cNvGrpSpPr>
            <a:grpSpLocks/>
          </p:cNvGrpSpPr>
          <p:nvPr/>
        </p:nvGrpSpPr>
        <p:grpSpPr bwMode="auto">
          <a:xfrm>
            <a:off x="7940675" y="2998788"/>
            <a:ext cx="1203325" cy="1535112"/>
            <a:chOff x="7940704" y="2998922"/>
            <a:chExt cx="1203296" cy="1534333"/>
          </a:xfrm>
        </p:grpSpPr>
        <p:sp>
          <p:nvSpPr>
            <p:cNvPr id="2" name="Right Brace 1"/>
            <p:cNvSpPr/>
            <p:nvPr/>
          </p:nvSpPr>
          <p:spPr>
            <a:xfrm>
              <a:off x="7940704" y="2998922"/>
              <a:ext cx="317492" cy="1534333"/>
            </a:xfrm>
            <a:prstGeom prst="rightBrace">
              <a:avLst/>
            </a:prstGeom>
            <a:noFill/>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4601" name="TextBox 18"/>
            <p:cNvSpPr txBox="1">
              <a:spLocks noChangeArrowheads="1"/>
            </p:cNvSpPr>
            <p:nvPr/>
          </p:nvSpPr>
          <p:spPr bwMode="auto">
            <a:xfrm>
              <a:off x="8305309" y="3143012"/>
              <a:ext cx="838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a:t>CGT</a:t>
              </a:r>
            </a:p>
            <a:p>
              <a:pPr eaLnBrk="1" hangingPunct="1">
                <a:spcBef>
                  <a:spcPct val="0"/>
                </a:spcBef>
                <a:buFontTx/>
                <a:buNone/>
              </a:pPr>
              <a:r>
                <a:rPr lang="en-GB" altLang="en-US" sz="1800" dirty="0"/>
                <a:t>33.8%</a:t>
              </a:r>
            </a:p>
            <a:p>
              <a:pPr eaLnBrk="1" hangingPunct="1">
                <a:spcBef>
                  <a:spcPct val="0"/>
                </a:spcBef>
                <a:buFontTx/>
                <a:buNone/>
              </a:pPr>
              <a:r>
                <a:rPr lang="en-GB" altLang="en-US" sz="1800" dirty="0"/>
                <a:t>GT</a:t>
              </a:r>
            </a:p>
            <a:p>
              <a:pPr eaLnBrk="1" hangingPunct="1">
                <a:spcBef>
                  <a:spcPct val="0"/>
                </a:spcBef>
                <a:buFontTx/>
                <a:buNone/>
              </a:pPr>
              <a:r>
                <a:rPr lang="en-GB" altLang="en-US" sz="1800" dirty="0"/>
                <a:t>35%</a:t>
              </a:r>
            </a:p>
          </p:txBody>
        </p:sp>
      </p:grpSp>
      <p:grpSp>
        <p:nvGrpSpPr>
          <p:cNvPr id="24593" name="Group 9"/>
          <p:cNvGrpSpPr>
            <a:grpSpLocks/>
          </p:cNvGrpSpPr>
          <p:nvPr/>
        </p:nvGrpSpPr>
        <p:grpSpPr bwMode="auto">
          <a:xfrm>
            <a:off x="7940675" y="4478338"/>
            <a:ext cx="1155700" cy="1201737"/>
            <a:chOff x="7940704" y="4479012"/>
            <a:chExt cx="1156005" cy="1200329"/>
          </a:xfrm>
        </p:grpSpPr>
        <p:sp>
          <p:nvSpPr>
            <p:cNvPr id="17" name="Right Brace 16"/>
            <p:cNvSpPr/>
            <p:nvPr/>
          </p:nvSpPr>
          <p:spPr>
            <a:xfrm>
              <a:off x="7940704" y="4556708"/>
              <a:ext cx="363634" cy="927600"/>
            </a:xfrm>
            <a:prstGeom prst="rightBrace">
              <a:avLst/>
            </a:prstGeom>
            <a:noFill/>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4599" name="TextBox 19"/>
            <p:cNvSpPr txBox="1">
              <a:spLocks noChangeArrowheads="1"/>
            </p:cNvSpPr>
            <p:nvPr/>
          </p:nvSpPr>
          <p:spPr bwMode="auto">
            <a:xfrm>
              <a:off x="8258018" y="4479012"/>
              <a:ext cx="838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a:t>CGT</a:t>
              </a:r>
            </a:p>
            <a:p>
              <a:pPr eaLnBrk="1" hangingPunct="1">
                <a:spcBef>
                  <a:spcPct val="0"/>
                </a:spcBef>
                <a:buFontTx/>
                <a:buNone/>
              </a:pPr>
              <a:r>
                <a:rPr lang="en-GB" altLang="en-US" sz="1800" dirty="0"/>
                <a:t>18.4%</a:t>
              </a:r>
            </a:p>
            <a:p>
              <a:pPr eaLnBrk="1" hangingPunct="1">
                <a:spcBef>
                  <a:spcPct val="0"/>
                </a:spcBef>
                <a:buFontTx/>
                <a:buNone/>
              </a:pPr>
              <a:r>
                <a:rPr lang="en-GB" altLang="en-US" sz="1800" dirty="0"/>
                <a:t>GT</a:t>
              </a:r>
            </a:p>
            <a:p>
              <a:pPr eaLnBrk="1" hangingPunct="1">
                <a:spcBef>
                  <a:spcPct val="0"/>
                </a:spcBef>
                <a:buFontTx/>
                <a:buNone/>
              </a:pPr>
              <a:r>
                <a:rPr lang="en-GB" altLang="en-US" sz="1800" dirty="0"/>
                <a:t>20.4%</a:t>
              </a:r>
            </a:p>
          </p:txBody>
        </p:sp>
      </p:grpSp>
      <p:sp>
        <p:nvSpPr>
          <p:cNvPr id="6" name="Arc 5"/>
          <p:cNvSpPr/>
          <p:nvPr/>
        </p:nvSpPr>
        <p:spPr>
          <a:xfrm>
            <a:off x="8355013" y="596423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nvGrpSpPr>
          <p:cNvPr id="24595" name="Group 10"/>
          <p:cNvGrpSpPr>
            <a:grpSpLocks/>
          </p:cNvGrpSpPr>
          <p:nvPr/>
        </p:nvGrpSpPr>
        <p:grpSpPr bwMode="auto">
          <a:xfrm>
            <a:off x="7935913" y="5580063"/>
            <a:ext cx="1128712" cy="706437"/>
            <a:chOff x="7935132" y="5579390"/>
            <a:chExt cx="1129689" cy="707802"/>
          </a:xfrm>
        </p:grpSpPr>
        <p:sp>
          <p:nvSpPr>
            <p:cNvPr id="24596" name="TextBox 3"/>
            <p:cNvSpPr txBox="1">
              <a:spLocks noChangeArrowheads="1"/>
            </p:cNvSpPr>
            <p:nvPr/>
          </p:nvSpPr>
          <p:spPr bwMode="auto">
            <a:xfrm>
              <a:off x="8354370" y="5640861"/>
              <a:ext cx="710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a:t>GT</a:t>
              </a:r>
            </a:p>
            <a:p>
              <a:pPr eaLnBrk="1" hangingPunct="1">
                <a:spcBef>
                  <a:spcPct val="0"/>
                </a:spcBef>
                <a:buFontTx/>
                <a:buNone/>
              </a:pPr>
              <a:r>
                <a:rPr lang="en-GB" altLang="en-US" sz="1800" dirty="0"/>
                <a:t>1.7%</a:t>
              </a:r>
            </a:p>
          </p:txBody>
        </p:sp>
        <p:sp>
          <p:nvSpPr>
            <p:cNvPr id="7" name="Freeform 6"/>
            <p:cNvSpPr/>
            <p:nvPr/>
          </p:nvSpPr>
          <p:spPr>
            <a:xfrm>
              <a:off x="7935132" y="5579390"/>
              <a:ext cx="465540" cy="402413"/>
            </a:xfrm>
            <a:custGeom>
              <a:avLst/>
              <a:gdLst>
                <a:gd name="connsiteX0" fmla="*/ 464949 w 464949"/>
                <a:gd name="connsiteY0" fmla="*/ 402956 h 402956"/>
                <a:gd name="connsiteX1" fmla="*/ 278970 w 464949"/>
                <a:gd name="connsiteY1" fmla="*/ 123986 h 402956"/>
                <a:gd name="connsiteX2" fmla="*/ 0 w 464949"/>
                <a:gd name="connsiteY2" fmla="*/ 0 h 402956"/>
              </a:gdLst>
              <a:ahLst/>
              <a:cxnLst>
                <a:cxn ang="0">
                  <a:pos x="connsiteX0" y="connsiteY0"/>
                </a:cxn>
                <a:cxn ang="0">
                  <a:pos x="connsiteX1" y="connsiteY1"/>
                </a:cxn>
                <a:cxn ang="0">
                  <a:pos x="connsiteX2" y="connsiteY2"/>
                </a:cxn>
              </a:cxnLst>
              <a:rect l="l" t="t" r="r" b="b"/>
              <a:pathLst>
                <a:path w="464949" h="402956">
                  <a:moveTo>
                    <a:pt x="464949" y="402956"/>
                  </a:moveTo>
                  <a:cubicBezTo>
                    <a:pt x="410705" y="297050"/>
                    <a:pt x="356461" y="191145"/>
                    <a:pt x="278970" y="123986"/>
                  </a:cubicBezTo>
                  <a:cubicBezTo>
                    <a:pt x="201479" y="56827"/>
                    <a:pt x="100739" y="28413"/>
                    <a:pt x="0" y="0"/>
                  </a:cubicBezTo>
                </a:path>
              </a:pathLst>
            </a:custGeom>
            <a:noFill/>
            <a:ln w="3492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fade">
                                      <p:cBhvr>
                                        <p:cTn id="7" dur="500"/>
                                        <p:tgtEl>
                                          <p:spTgt spid="245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92"/>
                                        </p:tgtEl>
                                        <p:attrNameLst>
                                          <p:attrName>style.visibility</p:attrName>
                                        </p:attrNameLst>
                                      </p:cBhvr>
                                      <p:to>
                                        <p:strVal val="visible"/>
                                      </p:to>
                                    </p:set>
                                    <p:animEffect transition="in" filter="fade">
                                      <p:cBhvr>
                                        <p:cTn id="12" dur="500"/>
                                        <p:tgtEl>
                                          <p:spTgt spid="245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93"/>
                                        </p:tgtEl>
                                        <p:attrNameLst>
                                          <p:attrName>style.visibility</p:attrName>
                                        </p:attrNameLst>
                                      </p:cBhvr>
                                      <p:to>
                                        <p:strVal val="visible"/>
                                      </p:to>
                                    </p:set>
                                    <p:animEffect transition="in" filter="fade">
                                      <p:cBhvr>
                                        <p:cTn id="17" dur="500"/>
                                        <p:tgtEl>
                                          <p:spTgt spid="245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95"/>
                                        </p:tgtEl>
                                        <p:attrNameLst>
                                          <p:attrName>style.visibility</p:attrName>
                                        </p:attrNameLst>
                                      </p:cBhvr>
                                      <p:to>
                                        <p:strVal val="visible"/>
                                      </p:to>
                                    </p:set>
                                    <p:animEffect transition="in" filter="fade">
                                      <p:cBhvr>
                                        <p:cTn id="22" dur="5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1000" smtClean="0">
                <a:solidFill>
                  <a:srgbClr val="00AFDB"/>
                </a:solidFill>
              </a:rPr>
              <a:t>August 2014</a:t>
            </a:r>
            <a:endParaRPr lang="en-GB" altLang="en-US" sz="1000" smtClean="0">
              <a:solidFill>
                <a:srgbClr val="00AFDB"/>
              </a:solidFill>
            </a:endParaRPr>
          </a:p>
        </p:txBody>
      </p:sp>
      <p:graphicFrame>
        <p:nvGraphicFramePr>
          <p:cNvPr id="7" name="Group 323"/>
          <p:cNvGraphicFramePr>
            <a:graphicFrameLocks/>
          </p:cNvGraphicFramePr>
          <p:nvPr/>
        </p:nvGraphicFramePr>
        <p:xfrm>
          <a:off x="514350" y="1468438"/>
          <a:ext cx="8447088" cy="4633916"/>
        </p:xfrm>
        <a:graphic>
          <a:graphicData uri="http://schemas.openxmlformats.org/drawingml/2006/table">
            <a:tbl>
              <a:tblPr/>
              <a:tblGrid>
                <a:gridCol w="1534827"/>
                <a:gridCol w="734476"/>
                <a:gridCol w="766966"/>
                <a:gridCol w="1251790"/>
                <a:gridCol w="906235"/>
                <a:gridCol w="1061849"/>
                <a:gridCol w="1136903"/>
                <a:gridCol w="1054042"/>
              </a:tblGrid>
              <a:tr h="495286">
                <a:tc>
                  <a:txBody>
                    <a:bodyPr/>
                    <a:lstStyle/>
                    <a:p>
                      <a:pPr algn="ctr" fontAlgn="ctr"/>
                      <a:r>
                        <a:rPr lang="en-GB" sz="1600" b="1" i="0" u="none" strike="noStrike" dirty="0">
                          <a:solidFill>
                            <a:srgbClr val="000000"/>
                          </a:solidFill>
                          <a:effectLst/>
                          <a:latin typeface="Arial"/>
                        </a:rPr>
                        <a:t> </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Bulker</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Tanker</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smtClean="0">
                          <a:solidFill>
                            <a:srgbClr val="0F2A5F"/>
                          </a:solidFill>
                          <a:effectLst/>
                          <a:latin typeface="Arial"/>
                        </a:rPr>
                        <a:t>Container</a:t>
                      </a:r>
                    </a:p>
                    <a:p>
                      <a:pPr algn="ctr" rtl="0" fontAlgn="ctr"/>
                      <a:r>
                        <a:rPr lang="en-GB" sz="1600" b="1" i="0" u="none" strike="noStrike" dirty="0" smtClean="0">
                          <a:solidFill>
                            <a:srgbClr val="0F2A5F"/>
                          </a:solidFill>
                          <a:effectLst/>
                          <a:latin typeface="Arial"/>
                        </a:rPr>
                        <a:t>ship</a:t>
                      </a:r>
                      <a:endParaRPr lang="en-GB" sz="1600" b="1" i="0" u="none" strike="noStrike" dirty="0">
                        <a:solidFill>
                          <a:srgbClr val="0F2A5F"/>
                        </a:solidFill>
                        <a:effectLst/>
                        <a:latin typeface="Arial"/>
                      </a:endParaRP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Gas</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Offshore</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Other</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Total</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r>
              <a:tr h="251446">
                <a:tc>
                  <a:txBody>
                    <a:bodyPr/>
                    <a:lstStyle/>
                    <a:p>
                      <a:pPr algn="ctr" rtl="0" fontAlgn="ctr"/>
                      <a:r>
                        <a:rPr lang="en-GB" sz="1100" b="1" i="0" u="none" strike="noStrike" dirty="0" smtClean="0">
                          <a:solidFill>
                            <a:srgbClr val="0F2A5F"/>
                          </a:solidFill>
                          <a:effectLst/>
                          <a:latin typeface="Arial"/>
                        </a:rPr>
                        <a:t>Builder</a:t>
                      </a:r>
                      <a:endParaRPr lang="en-GB" sz="1100" b="1" i="0" u="none" strike="noStrike" dirty="0">
                        <a:solidFill>
                          <a:srgbClr val="0F2A5F"/>
                        </a:solidFill>
                        <a:effectLst/>
                        <a:latin typeface="Arial"/>
                      </a:endParaRP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en-GB" sz="1600" b="1" i="0" u="none" strike="noStrike" dirty="0">
                          <a:solidFill>
                            <a:srgbClr val="0F2A5F"/>
                          </a:solidFill>
                          <a:effectLst/>
                          <a:latin typeface="Arial"/>
                        </a:rPr>
                        <a:t>M.CGT</a:t>
                      </a:r>
                    </a:p>
                  </a:txBody>
                  <a:tcPr marL="7606" marR="7606" marT="760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r>
              <a:tr h="323932">
                <a:tc>
                  <a:txBody>
                    <a:bodyPr/>
                    <a:lstStyle/>
                    <a:p>
                      <a:pPr algn="l" rtl="0" fontAlgn="ctr"/>
                      <a:r>
                        <a:rPr lang="en-GB" sz="1800" b="1" i="0" u="none" strike="noStrike" dirty="0" smtClean="0">
                          <a:solidFill>
                            <a:srgbClr val="0F2A5F"/>
                          </a:solidFill>
                          <a:effectLst/>
                          <a:latin typeface="+mn-lt"/>
                        </a:rPr>
                        <a:t>China P.R.</a:t>
                      </a:r>
                      <a:endParaRPr lang="en-GB" sz="1800" b="1" i="0" u="none" strike="noStrike" dirty="0">
                        <a:solidFill>
                          <a:srgbClr val="0F2A5F"/>
                        </a:solidFill>
                        <a:effectLst/>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  7.8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1.4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1.8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0.2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0.9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1.1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13.3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S. Korea</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1.4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3.5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4.8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1.6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0.7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0.5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12.5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Japan</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5.1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0.6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0.6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6.8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Philippines</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0.4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0.6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Norway</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0.4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Vietnam</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0.2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Germany</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Taiwan</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USA</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  0.0</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0.2</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0.2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France</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0.2</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0.2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smtClean="0">
                          <a:solidFill>
                            <a:srgbClr val="0F2A5F"/>
                          </a:solidFill>
                          <a:effectLst/>
                          <a:latin typeface="Arial"/>
                        </a:rPr>
                        <a:t>Other</a:t>
                      </a:r>
                      <a:endParaRPr lang="en-GB" sz="1800" b="1" i="0" u="none" strike="noStrike" dirty="0">
                        <a:solidFill>
                          <a:srgbClr val="0F2A5F"/>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a:solidFill>
                            <a:srgbClr val="002060"/>
                          </a:solidFill>
                          <a:effectLst/>
                          <a:latin typeface="Arial" panose="020B0604020202020204" pitchFamily="34" charset="0"/>
                          <a:cs typeface="Arial" panose="020B0604020202020204" pitchFamily="34" charset="0"/>
                        </a:rPr>
                        <a:t>  </a:t>
                      </a:r>
                      <a:r>
                        <a:rPr lang="en-GB" sz="1800" b="1" i="0" u="none" strike="noStrike" dirty="0" smtClean="0">
                          <a:solidFill>
                            <a:srgbClr val="002060"/>
                          </a:solidFill>
                          <a:effectLst/>
                          <a:latin typeface="Arial" panose="020B0604020202020204" pitchFamily="34" charset="0"/>
                          <a:cs typeface="Arial" panose="020B0604020202020204" pitchFamily="34" charset="0"/>
                        </a:rPr>
                        <a:t>0.3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0.1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1.0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0.6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GB" sz="1800" b="1" i="0" u="none" strike="noStrike" dirty="0" smtClean="0">
                          <a:solidFill>
                            <a:srgbClr val="002060"/>
                          </a:solidFill>
                          <a:effectLst/>
                          <a:latin typeface="Arial" panose="020B0604020202020204" pitchFamily="34" charset="0"/>
                          <a:cs typeface="Arial" panose="020B0604020202020204" pitchFamily="34" charset="0"/>
                        </a:rPr>
                        <a:t>2.2 </a:t>
                      </a:r>
                      <a:endParaRPr lang="en-GB" sz="1800" b="1" i="0" u="none" strike="noStrike" dirty="0">
                        <a:solidFill>
                          <a:srgbClr val="00206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23932">
                <a:tc>
                  <a:txBody>
                    <a:bodyPr/>
                    <a:lstStyle/>
                    <a:p>
                      <a:pPr algn="l" rtl="0" fontAlgn="ctr"/>
                      <a:r>
                        <a:rPr lang="en-GB" sz="1800" b="1" i="0" u="none" strike="noStrike" dirty="0">
                          <a:solidFill>
                            <a:srgbClr val="0F2A5F"/>
                          </a:solidFill>
                          <a:effectLst/>
                          <a:latin typeface="Arial"/>
                        </a:rPr>
                        <a:t>Total</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a:solidFill>
                            <a:srgbClr val="002060"/>
                          </a:solidFill>
                          <a:effectLst/>
                          <a:latin typeface="Arial"/>
                        </a:rPr>
                        <a:t> </a:t>
                      </a:r>
                      <a:r>
                        <a:rPr lang="en-GB" sz="1800" b="1" i="0" u="none" strike="noStrike" dirty="0" smtClean="0">
                          <a:solidFill>
                            <a:srgbClr val="002060"/>
                          </a:solidFill>
                          <a:effectLst/>
                          <a:latin typeface="Arial"/>
                        </a:rPr>
                        <a:t>15.1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a:solidFill>
                            <a:srgbClr val="002060"/>
                          </a:solidFill>
                          <a:effectLst/>
                          <a:latin typeface="Arial"/>
                        </a:rPr>
                        <a:t>  </a:t>
                      </a:r>
                      <a:r>
                        <a:rPr lang="en-GB" sz="1800" b="1" i="0" u="none" strike="noStrike" dirty="0" smtClean="0">
                          <a:solidFill>
                            <a:srgbClr val="002060"/>
                          </a:solidFill>
                          <a:effectLst/>
                          <a:latin typeface="Arial"/>
                        </a:rPr>
                        <a:t>5.8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smtClean="0">
                          <a:solidFill>
                            <a:srgbClr val="002060"/>
                          </a:solidFill>
                          <a:effectLst/>
                          <a:latin typeface="Arial"/>
                        </a:rPr>
                        <a:t>7.3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smtClean="0">
                          <a:solidFill>
                            <a:srgbClr val="002060"/>
                          </a:solidFill>
                          <a:effectLst/>
                          <a:latin typeface="Arial"/>
                        </a:rPr>
                        <a:t>2.1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smtClean="0">
                          <a:solidFill>
                            <a:srgbClr val="002060"/>
                          </a:solidFill>
                          <a:effectLst/>
                          <a:latin typeface="Arial"/>
                        </a:rPr>
                        <a:t>3.2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smtClean="0">
                          <a:solidFill>
                            <a:srgbClr val="002060"/>
                          </a:solidFill>
                          <a:effectLst/>
                          <a:latin typeface="Arial"/>
                        </a:rPr>
                        <a:t>3.5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p>
                      <a:pPr algn="ctr" fontAlgn="b"/>
                      <a:r>
                        <a:rPr lang="en-GB" sz="1800" b="1" i="0" u="none" strike="noStrike" dirty="0" smtClean="0">
                          <a:solidFill>
                            <a:srgbClr val="002060"/>
                          </a:solidFill>
                          <a:effectLst/>
                          <a:latin typeface="Arial"/>
                        </a:rPr>
                        <a:t>37.0 </a:t>
                      </a:r>
                      <a:endParaRPr lang="en-GB" sz="1800" b="1" i="0" u="none" strike="noStrike" dirty="0">
                        <a:solidFill>
                          <a:srgbClr val="002060"/>
                        </a:solidFill>
                        <a:effectLst/>
                        <a:latin typeface="Aria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r>
            </a:tbl>
          </a:graphicData>
        </a:graphic>
      </p:graphicFrame>
      <p:sp>
        <p:nvSpPr>
          <p:cNvPr id="26764" name="Oval 4"/>
          <p:cNvSpPr>
            <a:spLocks noChangeArrowheads="1"/>
          </p:cNvSpPr>
          <p:nvPr/>
        </p:nvSpPr>
        <p:spPr bwMode="auto">
          <a:xfrm>
            <a:off x="4948238" y="2589213"/>
            <a:ext cx="576262" cy="22225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BBE0E3"/>
              </a:buClr>
              <a:buSzPct val="120000"/>
            </a:pPr>
            <a:endParaRPr lang="en-US" altLang="en-US" sz="1800">
              <a:solidFill>
                <a:srgbClr val="FF0000"/>
              </a:solidFill>
              <a:ea typeface="MS PGothic" pitchFamily="34" charset="-128"/>
            </a:endParaRPr>
          </a:p>
        </p:txBody>
      </p:sp>
      <p:sp>
        <p:nvSpPr>
          <p:cNvPr id="26765" name="Oval 5"/>
          <p:cNvSpPr>
            <a:spLocks noChangeArrowheads="1"/>
          </p:cNvSpPr>
          <p:nvPr/>
        </p:nvSpPr>
        <p:spPr bwMode="auto">
          <a:xfrm>
            <a:off x="2112963" y="2284413"/>
            <a:ext cx="576262" cy="22383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BBE0E3"/>
              </a:buClr>
              <a:buSzPct val="120000"/>
            </a:pPr>
            <a:endParaRPr lang="en-US" altLang="en-US" sz="1800">
              <a:solidFill>
                <a:srgbClr val="FF0000"/>
              </a:solidFill>
              <a:ea typeface="MS PGothic" pitchFamily="34" charset="-128"/>
            </a:endParaRPr>
          </a:p>
        </p:txBody>
      </p:sp>
      <p:sp>
        <p:nvSpPr>
          <p:cNvPr id="26766" name="Oval 6"/>
          <p:cNvSpPr>
            <a:spLocks noChangeArrowheads="1"/>
          </p:cNvSpPr>
          <p:nvPr/>
        </p:nvSpPr>
        <p:spPr bwMode="auto">
          <a:xfrm>
            <a:off x="2903538" y="2578100"/>
            <a:ext cx="576262" cy="223838"/>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BBE0E3"/>
              </a:buClr>
              <a:buSzPct val="120000"/>
            </a:pPr>
            <a:endParaRPr lang="en-US" altLang="en-US" sz="1800">
              <a:solidFill>
                <a:srgbClr val="FF0000"/>
              </a:solidFill>
              <a:ea typeface="MS PGothic" pitchFamily="34" charset="-128"/>
            </a:endParaRPr>
          </a:p>
        </p:txBody>
      </p:sp>
      <p:sp>
        <p:nvSpPr>
          <p:cNvPr id="26767" name="Oval 7"/>
          <p:cNvSpPr>
            <a:spLocks noChangeArrowheads="1"/>
          </p:cNvSpPr>
          <p:nvPr/>
        </p:nvSpPr>
        <p:spPr bwMode="auto">
          <a:xfrm>
            <a:off x="3917950" y="2578100"/>
            <a:ext cx="576263" cy="223838"/>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BBE0E3"/>
              </a:buClr>
              <a:buSzPct val="120000"/>
            </a:pPr>
            <a:endParaRPr lang="en-US" altLang="en-US" sz="1800">
              <a:solidFill>
                <a:srgbClr val="FF0000"/>
              </a:solidFill>
              <a:ea typeface="MS PGothic" pitchFamily="34" charset="-128"/>
            </a:endParaRPr>
          </a:p>
        </p:txBody>
      </p:sp>
      <p:sp>
        <p:nvSpPr>
          <p:cNvPr id="26768" name="Oval 8"/>
          <p:cNvSpPr>
            <a:spLocks noChangeArrowheads="1"/>
          </p:cNvSpPr>
          <p:nvPr/>
        </p:nvSpPr>
        <p:spPr bwMode="auto">
          <a:xfrm>
            <a:off x="5934075" y="2284413"/>
            <a:ext cx="576263" cy="22383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BBE0E3"/>
              </a:buClr>
              <a:buSzPct val="120000"/>
            </a:pPr>
            <a:endParaRPr lang="en-US" altLang="en-US" sz="1800">
              <a:solidFill>
                <a:srgbClr val="FF0000"/>
              </a:solidFill>
              <a:ea typeface="MS PGothic" pitchFamily="34" charset="-128"/>
            </a:endParaRPr>
          </a:p>
        </p:txBody>
      </p:sp>
      <p:sp>
        <p:nvSpPr>
          <p:cNvPr id="26769" name="Oval 9"/>
          <p:cNvSpPr>
            <a:spLocks noChangeArrowheads="1"/>
          </p:cNvSpPr>
          <p:nvPr/>
        </p:nvSpPr>
        <p:spPr bwMode="auto">
          <a:xfrm>
            <a:off x="7046913" y="2266950"/>
            <a:ext cx="576262" cy="22225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BBE0E3"/>
              </a:buClr>
              <a:buSzPct val="120000"/>
            </a:pPr>
            <a:endParaRPr lang="en-US" altLang="en-US" sz="1800">
              <a:solidFill>
                <a:srgbClr val="FF0000"/>
              </a:solidFill>
              <a:ea typeface="MS PGothic" pitchFamily="34" charset="-128"/>
            </a:endParaRPr>
          </a:p>
        </p:txBody>
      </p:sp>
      <p:sp>
        <p:nvSpPr>
          <p:cNvPr id="26770" name="Rectangle 2"/>
          <p:cNvSpPr txBox="1">
            <a:spLocks noChangeArrowheads="1"/>
          </p:cNvSpPr>
          <p:nvPr/>
        </p:nvSpPr>
        <p:spPr bwMode="auto">
          <a:xfrm>
            <a:off x="295275" y="276225"/>
            <a:ext cx="869315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Clr>
                <a:srgbClr val="0099D8"/>
              </a:buClr>
              <a:buSzPct val="120000"/>
              <a:buFontTx/>
              <a:buNone/>
            </a:pPr>
            <a:r>
              <a:rPr lang="en-GB" altLang="en-US" dirty="0">
                <a:solidFill>
                  <a:srgbClr val="0F2A5F"/>
                </a:solidFill>
                <a:ea typeface="MS PGothic" pitchFamily="34" charset="-128"/>
              </a:rPr>
              <a:t>Chart </a:t>
            </a:r>
            <a:r>
              <a:rPr lang="en-GB" altLang="en-US" dirty="0" smtClean="0">
                <a:solidFill>
                  <a:srgbClr val="0F2A5F"/>
                </a:solidFill>
                <a:ea typeface="MS PGothic" pitchFamily="34" charset="-128"/>
              </a:rPr>
              <a:t>12: </a:t>
            </a:r>
            <a:r>
              <a:rPr lang="en-GB" altLang="en-US" dirty="0">
                <a:solidFill>
                  <a:srgbClr val="0F2A5F"/>
                </a:solidFill>
                <a:ea typeface="MS PGothic" pitchFamily="34" charset="-128"/>
              </a:rPr>
              <a:t>2013 Shipyard Output by Country</a:t>
            </a:r>
          </a:p>
        </p:txBody>
      </p:sp>
      <p:sp>
        <p:nvSpPr>
          <p:cNvPr id="26771" name="TextBox 3"/>
          <p:cNvSpPr txBox="1">
            <a:spLocks noChangeArrowheads="1"/>
          </p:cNvSpPr>
          <p:nvPr/>
        </p:nvSpPr>
        <p:spPr bwMode="auto">
          <a:xfrm>
            <a:off x="742950" y="1046163"/>
            <a:ext cx="750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Clr>
                <a:srgbClr val="0099D8"/>
              </a:buClr>
              <a:buSzPct val="120000"/>
              <a:buFontTx/>
              <a:buNone/>
            </a:pPr>
            <a:r>
              <a:rPr lang="en-GB" altLang="en-US" sz="2000">
                <a:solidFill>
                  <a:srgbClr val="0F2A5F"/>
                </a:solidFill>
                <a:ea typeface="MS PGothic" pitchFamily="34" charset="-128"/>
              </a:rPr>
              <a:t>2013 Output by Country and Ship Type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362200" y="366713"/>
            <a:ext cx="4814888" cy="962025"/>
          </a:xfrm>
          <a:prstGeom prst="rect">
            <a:avLst/>
          </a:prstGeom>
        </p:spPr>
        <p:txBody>
          <a:bodyPr wrap="none" fromWordArt="1">
            <a:prstTxWarp prst="textWave2">
              <a:avLst>
                <a:gd name="adj1" fmla="val 13005"/>
                <a:gd name="adj2" fmla="val 0"/>
              </a:avLst>
            </a:prstTxWarp>
          </a:bodyPr>
          <a:lstStyle/>
          <a:p>
            <a:pPr algn="ctr"/>
            <a:r>
              <a:rPr lang="en-GB" sz="3600" kern="10">
                <a:ln w="9525">
                  <a:solidFill>
                    <a:srgbClr val="000000"/>
                  </a:solidFill>
                  <a:round/>
                  <a:headEnd/>
                  <a:tailEnd/>
                </a:ln>
                <a:solidFill>
                  <a:srgbClr val="99CCFF"/>
                </a:solidFill>
                <a:latin typeface="Arial Black"/>
              </a:rPr>
              <a:t>The Agenda</a:t>
            </a:r>
          </a:p>
        </p:txBody>
      </p:sp>
      <p:pic>
        <p:nvPicPr>
          <p:cNvPr id="4099"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676400"/>
            <a:ext cx="5619750"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amaz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913" y="1052513"/>
            <a:ext cx="32972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6"/>
          <p:cNvSpPr>
            <a:spLocks noChangeArrowheads="1"/>
          </p:cNvSpPr>
          <p:nvPr/>
        </p:nvSpPr>
        <p:spPr bwMode="auto">
          <a:xfrm>
            <a:off x="12293600" y="981075"/>
            <a:ext cx="2495550" cy="1390650"/>
          </a:xfrm>
          <a:prstGeom prst="wedgeEllipseCallout">
            <a:avLst>
              <a:gd name="adj1" fmla="val -56741"/>
              <a:gd name="adj2" fmla="val 48972"/>
            </a:avLst>
          </a:prstGeom>
          <a:solidFill>
            <a:srgbClr val="FF99CC"/>
          </a:solidFill>
          <a:ln w="9525" algn="ctr">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a:solidFill>
                  <a:schemeClr val="bg1"/>
                </a:solidFill>
                <a:latin typeface="Antique Olive"/>
              </a:rPr>
              <a:t>Wow, it says I’m going to make $ billions</a:t>
            </a:r>
            <a:endParaRPr lang="en-US" altLang="en-US" sz="1800">
              <a:solidFill>
                <a:schemeClr val="bg1"/>
              </a:solidFill>
              <a:latin typeface="Antique Olive"/>
            </a:endParaRPr>
          </a:p>
        </p:txBody>
      </p:sp>
      <p:sp>
        <p:nvSpPr>
          <p:cNvPr id="4102" name="Oval 9"/>
          <p:cNvSpPr>
            <a:spLocks noChangeArrowheads="1"/>
          </p:cNvSpPr>
          <p:nvPr/>
        </p:nvSpPr>
        <p:spPr bwMode="auto">
          <a:xfrm>
            <a:off x="5724525" y="4652963"/>
            <a:ext cx="2233613" cy="936625"/>
          </a:xfrm>
          <a:prstGeom prst="ellipse">
            <a:avLst/>
          </a:prstGeom>
          <a:solidFill>
            <a:schemeClr val="bg1"/>
          </a:solidFill>
          <a:ln w="9525" algn="ctr">
            <a:solidFill>
              <a:schemeClr val="tx1"/>
            </a:solidFill>
            <a:round/>
            <a:headEnd/>
            <a:tailEnd type="triangle" w="med" len="me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b="1"/>
          </a:p>
        </p:txBody>
      </p:sp>
      <p:pic>
        <p:nvPicPr>
          <p:cNvPr id="410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250950"/>
            <a:ext cx="1150937"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Subtitle 2"/>
          <p:cNvSpPr txBox="1">
            <a:spLocks/>
          </p:cNvSpPr>
          <p:nvPr/>
        </p:nvSpPr>
        <p:spPr bwMode="auto">
          <a:xfrm>
            <a:off x="242888" y="5535613"/>
            <a:ext cx="8861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buNone/>
            </a:pPr>
            <a:r>
              <a:rPr lang="en-GB" altLang="en-US" sz="1800" i="1" dirty="0" smtClean="0"/>
              <a:t>“This </a:t>
            </a:r>
            <a:r>
              <a:rPr lang="en-GB" altLang="en-US" sz="1800" i="1" dirty="0"/>
              <a:t>is turning into a long </a:t>
            </a:r>
            <a:r>
              <a:rPr lang="en-GB" altLang="en-US" sz="1800" i="1" dirty="0" smtClean="0"/>
              <a:t>shipping recession. Meanwhile the increase in fuel costs and regulatory standards presents the biggest  technical challenge for fifty years”</a:t>
            </a:r>
            <a:endParaRPr lang="en-GB" altLang="en-US" sz="1800" dirty="0"/>
          </a:p>
        </p:txBody>
      </p:sp>
      <p:sp>
        <p:nvSpPr>
          <p:cNvPr id="4105" name="Oval Callout 9"/>
          <p:cNvSpPr>
            <a:spLocks noChangeArrowheads="1"/>
          </p:cNvSpPr>
          <p:nvPr/>
        </p:nvSpPr>
        <p:spPr bwMode="auto">
          <a:xfrm>
            <a:off x="6983413" y="720725"/>
            <a:ext cx="2160587" cy="1401763"/>
          </a:xfrm>
          <a:prstGeom prst="wedgeEllipseCallout">
            <a:avLst>
              <a:gd name="adj1" fmla="val -60523"/>
              <a:gd name="adj2" fmla="val 987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b="1" dirty="0">
                <a:cs typeface="Arial" pitchFamily="34" charset="0"/>
              </a:rPr>
              <a:t>Shipyards surviving better than expected</a:t>
            </a:r>
          </a:p>
        </p:txBody>
      </p:sp>
      <p:sp>
        <p:nvSpPr>
          <p:cNvPr id="13" name="Text Box 4"/>
          <p:cNvSpPr txBox="1">
            <a:spLocks noChangeArrowheads="1"/>
          </p:cNvSpPr>
          <p:nvPr/>
        </p:nvSpPr>
        <p:spPr bwMode="auto">
          <a:xfrm>
            <a:off x="1384300" y="2211388"/>
            <a:ext cx="497363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7892"/>
          <a:lstStyle>
            <a:lvl1pPr marL="342900" indent="-342900" defTabSz="957263" eaLnBrk="0" hangingPunct="0">
              <a:spcBef>
                <a:spcPct val="20000"/>
              </a:spcBef>
              <a:buChar char="•"/>
              <a:defRPr sz="3200">
                <a:solidFill>
                  <a:schemeClr val="tx1"/>
                </a:solidFill>
                <a:latin typeface="Arial" pitchFamily="34" charset="0"/>
              </a:defRPr>
            </a:lvl1pPr>
            <a:lvl2pPr marL="800100" indent="-342900" defTabSz="957263" eaLnBrk="0" hangingPunct="0">
              <a:spcBef>
                <a:spcPct val="20000"/>
              </a:spcBef>
              <a:buChar char="–"/>
              <a:defRPr sz="2800">
                <a:solidFill>
                  <a:schemeClr val="tx1"/>
                </a:solidFill>
                <a:latin typeface="Arial" pitchFamily="34" charset="0"/>
              </a:defRPr>
            </a:lvl2pPr>
            <a:lvl3pPr marL="1257300" indent="-342900" defTabSz="957263" eaLnBrk="0" hangingPunct="0">
              <a:spcBef>
                <a:spcPct val="20000"/>
              </a:spcBef>
              <a:buChar char="•"/>
              <a:defRPr sz="2400">
                <a:solidFill>
                  <a:schemeClr val="tx1"/>
                </a:solidFill>
                <a:latin typeface="Arial" pitchFamily="34" charset="0"/>
              </a:defRPr>
            </a:lvl3pPr>
            <a:lvl4pPr marL="1714500" indent="-342900" defTabSz="957263" eaLnBrk="0" hangingPunct="0">
              <a:spcBef>
                <a:spcPct val="20000"/>
              </a:spcBef>
              <a:buChar char="–"/>
              <a:defRPr sz="2000">
                <a:solidFill>
                  <a:schemeClr val="tx1"/>
                </a:solidFill>
                <a:latin typeface="Arial" pitchFamily="34" charset="0"/>
              </a:defRPr>
            </a:lvl4pPr>
            <a:lvl5pPr marL="2171700" indent="-342900" defTabSz="957263" eaLnBrk="0" hangingPunct="0">
              <a:spcBef>
                <a:spcPct val="20000"/>
              </a:spcBef>
              <a:buChar char="»"/>
              <a:defRPr sz="2000">
                <a:solidFill>
                  <a:schemeClr val="tx1"/>
                </a:solidFill>
                <a:latin typeface="Arial" pitchFamily="34" charset="0"/>
              </a:defRPr>
            </a:lvl5pPr>
            <a:lvl6pPr marL="2628900" indent="-342900" defTabSz="957263" eaLnBrk="0" fontAlgn="base" hangingPunct="0">
              <a:spcBef>
                <a:spcPct val="20000"/>
              </a:spcBef>
              <a:spcAft>
                <a:spcPct val="0"/>
              </a:spcAft>
              <a:buChar char="»"/>
              <a:defRPr sz="2000">
                <a:solidFill>
                  <a:schemeClr val="tx1"/>
                </a:solidFill>
                <a:latin typeface="Arial" pitchFamily="34" charset="0"/>
              </a:defRPr>
            </a:lvl6pPr>
            <a:lvl7pPr marL="3086100" indent="-342900" defTabSz="957263" eaLnBrk="0" fontAlgn="base" hangingPunct="0">
              <a:spcBef>
                <a:spcPct val="20000"/>
              </a:spcBef>
              <a:spcAft>
                <a:spcPct val="0"/>
              </a:spcAft>
              <a:buChar char="»"/>
              <a:defRPr sz="2000">
                <a:solidFill>
                  <a:schemeClr val="tx1"/>
                </a:solidFill>
                <a:latin typeface="Arial" pitchFamily="34" charset="0"/>
              </a:defRPr>
            </a:lvl7pPr>
            <a:lvl8pPr marL="3543300" indent="-342900" defTabSz="957263" eaLnBrk="0" fontAlgn="base" hangingPunct="0">
              <a:spcBef>
                <a:spcPct val="20000"/>
              </a:spcBef>
              <a:spcAft>
                <a:spcPct val="0"/>
              </a:spcAft>
              <a:buChar char="»"/>
              <a:defRPr sz="2000">
                <a:solidFill>
                  <a:schemeClr val="tx1"/>
                </a:solidFill>
                <a:latin typeface="Arial" pitchFamily="34" charset="0"/>
              </a:defRPr>
            </a:lvl8pPr>
            <a:lvl9pPr marL="4000500" indent="-342900" defTabSz="957263"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AutoNum type="arabicPeriod"/>
            </a:pPr>
            <a:r>
              <a:rPr lang="en-GB" altLang="en-US" sz="2000" dirty="0" smtClean="0">
                <a:solidFill>
                  <a:schemeClr val="bg1"/>
                </a:solidFill>
                <a:cs typeface="Arial" pitchFamily="34" charset="0"/>
              </a:rPr>
              <a:t>Shipping Market Trends</a:t>
            </a:r>
          </a:p>
          <a:p>
            <a:pPr eaLnBrk="1" hangingPunct="1">
              <a:spcBef>
                <a:spcPct val="0"/>
              </a:spcBef>
              <a:buFontTx/>
              <a:buAutoNum type="arabicPeriod"/>
            </a:pPr>
            <a:r>
              <a:rPr lang="en-US" altLang="en-US" sz="2000" dirty="0" smtClean="0">
                <a:solidFill>
                  <a:schemeClr val="bg1"/>
                </a:solidFill>
                <a:cs typeface="Arial" pitchFamily="34" charset="0"/>
              </a:rPr>
              <a:t>World Economy &amp; Ship Demand</a:t>
            </a:r>
            <a:endParaRPr lang="en-GB" altLang="en-US" sz="2000" dirty="0">
              <a:solidFill>
                <a:schemeClr val="bg1"/>
              </a:solidFill>
              <a:cs typeface="Arial" pitchFamily="34" charset="0"/>
            </a:endParaRPr>
          </a:p>
          <a:p>
            <a:pPr eaLnBrk="1" hangingPunct="1">
              <a:spcBef>
                <a:spcPct val="0"/>
              </a:spcBef>
              <a:buFontTx/>
              <a:buAutoNum type="arabicPeriod"/>
            </a:pPr>
            <a:r>
              <a:rPr lang="en-GB" altLang="en-US" sz="2000" dirty="0" smtClean="0">
                <a:solidFill>
                  <a:schemeClr val="bg1"/>
                </a:solidFill>
                <a:cs typeface="Arial" pitchFamily="34" charset="0"/>
              </a:rPr>
              <a:t>Newbuilding  Contracts &amp; Future Supply</a:t>
            </a:r>
            <a:endParaRPr lang="en-GB" altLang="en-US" sz="2000" dirty="0">
              <a:solidFill>
                <a:schemeClr val="bg1"/>
              </a:solidFill>
              <a:cs typeface="Arial" pitchFamily="34" charset="0"/>
            </a:endParaRPr>
          </a:p>
          <a:p>
            <a:pPr eaLnBrk="1" hangingPunct="1">
              <a:spcBef>
                <a:spcPct val="0"/>
              </a:spcBef>
              <a:buFontTx/>
              <a:buAutoNum type="arabicPeriod"/>
            </a:pPr>
            <a:r>
              <a:rPr lang="en-GB" altLang="en-US" sz="2000" dirty="0">
                <a:solidFill>
                  <a:schemeClr val="bg1"/>
                </a:solidFill>
                <a:cs typeface="Arial" pitchFamily="34" charset="0"/>
              </a:rPr>
              <a:t>Shipyard Capacity &amp; Orderbook</a:t>
            </a:r>
          </a:p>
          <a:p>
            <a:pPr eaLnBrk="1" hangingPunct="1">
              <a:spcBef>
                <a:spcPct val="0"/>
              </a:spcBef>
              <a:buFontTx/>
              <a:buAutoNum type="arabicPeriod"/>
            </a:pPr>
            <a:r>
              <a:rPr lang="en-GB" altLang="en-US" sz="2000" dirty="0">
                <a:solidFill>
                  <a:schemeClr val="bg1"/>
                </a:solidFill>
                <a:cs typeface="Arial" pitchFamily="34" charset="0"/>
              </a:rPr>
              <a:t>Regional Shipbuilding Trend</a:t>
            </a:r>
            <a:r>
              <a:rPr lang="en-US" altLang="en-US" sz="2000" dirty="0" smtClean="0">
                <a:solidFill>
                  <a:schemeClr val="bg1"/>
                </a:solidFill>
                <a:cs typeface="Arial" pitchFamily="34" charset="0"/>
              </a:rPr>
              <a:t>s</a:t>
            </a:r>
          </a:p>
          <a:p>
            <a:pPr eaLnBrk="1" hangingPunct="1">
              <a:spcBef>
                <a:spcPct val="0"/>
              </a:spcBef>
              <a:buFontTx/>
              <a:buAutoNum type="arabicPeriod"/>
            </a:pPr>
            <a:r>
              <a:rPr lang="en-US" altLang="en-US" sz="2000" dirty="0" smtClean="0">
                <a:solidFill>
                  <a:schemeClr val="bg1"/>
                </a:solidFill>
                <a:cs typeface="Arial" pitchFamily="34" charset="0"/>
              </a:rPr>
              <a:t>Energy, Environment &amp; Innovation</a:t>
            </a:r>
            <a:endParaRPr lang="en-GB" altLang="en-US" sz="2000" dirty="0">
              <a:solidFill>
                <a:schemeClr val="bg1"/>
              </a:solidFill>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4" name="Group 6"/>
          <p:cNvGrpSpPr>
            <a:grpSpLocks/>
          </p:cNvGrpSpPr>
          <p:nvPr/>
        </p:nvGrpSpPr>
        <p:grpSpPr bwMode="auto">
          <a:xfrm>
            <a:off x="9816193" y="958586"/>
            <a:ext cx="2895600" cy="2678112"/>
            <a:chOff x="396" y="951"/>
            <a:chExt cx="1824" cy="1687"/>
          </a:xfrm>
        </p:grpSpPr>
        <p:grpSp>
          <p:nvGrpSpPr>
            <p:cNvPr id="5146" name="Group 7"/>
            <p:cNvGrpSpPr>
              <a:grpSpLocks/>
            </p:cNvGrpSpPr>
            <p:nvPr/>
          </p:nvGrpSpPr>
          <p:grpSpPr bwMode="auto">
            <a:xfrm>
              <a:off x="396" y="951"/>
              <a:ext cx="1764" cy="1687"/>
              <a:chOff x="396" y="951"/>
              <a:chExt cx="1764" cy="1687"/>
            </a:xfrm>
          </p:grpSpPr>
          <p:pic>
            <p:nvPicPr>
              <p:cNvPr id="5148" name="Picture 8" descr="362fe630-3263-11dd-9b87-0000779fd2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 y="951"/>
                <a:ext cx="1764"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Text Box 9"/>
              <p:cNvSpPr txBox="1">
                <a:spLocks noChangeArrowheads="1"/>
              </p:cNvSpPr>
              <p:nvPr/>
            </p:nvSpPr>
            <p:spPr bwMode="auto">
              <a:xfrm>
                <a:off x="632" y="2405"/>
                <a:ext cx="107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1. Ship owners</a:t>
                </a:r>
                <a:endParaRPr lang="en-US" altLang="en-US" sz="1800"/>
              </a:p>
            </p:txBody>
          </p:sp>
        </p:grpSp>
        <p:sp>
          <p:nvSpPr>
            <p:cNvPr id="5147" name="AutoShape 10"/>
            <p:cNvSpPr>
              <a:spLocks noChangeArrowheads="1"/>
            </p:cNvSpPr>
            <p:nvPr/>
          </p:nvSpPr>
          <p:spPr bwMode="auto">
            <a:xfrm>
              <a:off x="1224" y="984"/>
              <a:ext cx="996" cy="638"/>
            </a:xfrm>
            <a:prstGeom prst="wedgeEllipseCallout">
              <a:avLst>
                <a:gd name="adj1" fmla="val -79583"/>
                <a:gd name="adj2" fmla="val 708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b="1"/>
                <a:t>What’s the best way to cut energy costs?</a:t>
              </a:r>
              <a:endParaRPr lang="en-US" altLang="en-US" sz="1400" b="1"/>
            </a:p>
          </p:txBody>
        </p:sp>
      </p:grpSp>
      <p:grpSp>
        <p:nvGrpSpPr>
          <p:cNvPr id="99344" name="Group 16"/>
          <p:cNvGrpSpPr>
            <a:grpSpLocks/>
          </p:cNvGrpSpPr>
          <p:nvPr/>
        </p:nvGrpSpPr>
        <p:grpSpPr bwMode="auto">
          <a:xfrm>
            <a:off x="13956393" y="642673"/>
            <a:ext cx="3394075" cy="2765425"/>
            <a:chOff x="3004" y="752"/>
            <a:chExt cx="2138" cy="1742"/>
          </a:xfrm>
        </p:grpSpPr>
        <p:grpSp>
          <p:nvGrpSpPr>
            <p:cNvPr id="5139" name="Group 17"/>
            <p:cNvGrpSpPr>
              <a:grpSpLocks/>
            </p:cNvGrpSpPr>
            <p:nvPr/>
          </p:nvGrpSpPr>
          <p:grpSpPr bwMode="auto">
            <a:xfrm>
              <a:off x="3004" y="752"/>
              <a:ext cx="2138" cy="1742"/>
              <a:chOff x="3004" y="752"/>
              <a:chExt cx="2138" cy="1742"/>
            </a:xfrm>
          </p:grpSpPr>
          <p:grpSp>
            <p:nvGrpSpPr>
              <p:cNvPr id="5142" name="Group 18"/>
              <p:cNvGrpSpPr>
                <a:grpSpLocks/>
              </p:cNvGrpSpPr>
              <p:nvPr/>
            </p:nvGrpSpPr>
            <p:grpSpPr bwMode="auto">
              <a:xfrm>
                <a:off x="3004" y="952"/>
                <a:ext cx="2138" cy="1542"/>
                <a:chOff x="3004" y="952"/>
                <a:chExt cx="2138" cy="1542"/>
              </a:xfrm>
            </p:grpSpPr>
            <p:pic>
              <p:nvPicPr>
                <p:cNvPr id="5144" name="Picture 19" descr="83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 y="952"/>
                  <a:ext cx="213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Text Box 20"/>
                <p:cNvSpPr txBox="1">
                  <a:spLocks noChangeArrowheads="1"/>
                </p:cNvSpPr>
                <p:nvPr/>
              </p:nvSpPr>
              <p:spPr bwMode="auto">
                <a:xfrm>
                  <a:off x="3512" y="2261"/>
                  <a:ext cx="10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2. Shipbuilders</a:t>
                  </a:r>
                  <a:endParaRPr lang="en-US" altLang="en-US" sz="1800"/>
                </a:p>
              </p:txBody>
            </p:sp>
          </p:grpSp>
          <p:sp>
            <p:nvSpPr>
              <p:cNvPr id="5143" name="AutoShape 21"/>
              <p:cNvSpPr>
                <a:spLocks noChangeArrowheads="1"/>
              </p:cNvSpPr>
              <p:nvPr/>
            </p:nvSpPr>
            <p:spPr bwMode="auto">
              <a:xfrm>
                <a:off x="3720" y="752"/>
                <a:ext cx="832" cy="560"/>
              </a:xfrm>
              <a:prstGeom prst="wedgeEllipseCallout">
                <a:avLst>
                  <a:gd name="adj1" fmla="val 57333"/>
                  <a:gd name="adj2" fmla="val 4178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200" b="1"/>
                  <a:t>Will owners pay more for an ecoship?</a:t>
                </a:r>
                <a:endParaRPr lang="en-US" altLang="en-US" sz="1200" b="1"/>
              </a:p>
            </p:txBody>
          </p:sp>
        </p:grpSp>
        <p:sp>
          <p:nvSpPr>
            <p:cNvPr id="5140" name="Rectangle 22"/>
            <p:cNvSpPr>
              <a:spLocks noChangeArrowheads="1"/>
            </p:cNvSpPr>
            <p:nvPr/>
          </p:nvSpPr>
          <p:spPr bwMode="auto">
            <a:xfrm rot="511846">
              <a:off x="3232" y="1312"/>
              <a:ext cx="752" cy="80"/>
            </a:xfrm>
            <a:prstGeom prst="rect">
              <a:avLst/>
            </a:prstGeom>
            <a:solidFill>
              <a:srgbClr val="FF505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5141" name="Rectangle 23"/>
            <p:cNvSpPr>
              <a:spLocks noChangeArrowheads="1"/>
            </p:cNvSpPr>
            <p:nvPr/>
          </p:nvSpPr>
          <p:spPr bwMode="auto">
            <a:xfrm rot="303752">
              <a:off x="4053" y="1644"/>
              <a:ext cx="470" cy="67"/>
            </a:xfrm>
            <a:prstGeom prst="rect">
              <a:avLst/>
            </a:prstGeom>
            <a:solidFill>
              <a:srgbClr val="FF505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grpSp>
      <p:sp>
        <p:nvSpPr>
          <p:cNvPr id="5129" name="Line 3"/>
          <p:cNvSpPr>
            <a:spLocks noChangeShapeType="1"/>
          </p:cNvSpPr>
          <p:nvPr/>
        </p:nvSpPr>
        <p:spPr bwMode="auto">
          <a:xfrm>
            <a:off x="9187543" y="602986"/>
            <a:ext cx="9144000" cy="0"/>
          </a:xfrm>
          <a:prstGeom prst="line">
            <a:avLst/>
          </a:prstGeom>
          <a:noFill/>
          <a:ln w="889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0" name="AutoShape 29" descr="2Q=="/>
          <p:cNvSpPr>
            <a:spLocks noChangeAspect="1" noChangeArrowheads="1"/>
          </p:cNvSpPr>
          <p:nvPr/>
        </p:nvSpPr>
        <p:spPr bwMode="auto">
          <a:xfrm>
            <a:off x="13618256" y="272547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5131" name="AutoShape 31" descr="2Q=="/>
          <p:cNvSpPr>
            <a:spLocks noChangeAspect="1" noChangeArrowheads="1"/>
          </p:cNvSpPr>
          <p:nvPr/>
        </p:nvSpPr>
        <p:spPr bwMode="auto">
          <a:xfrm>
            <a:off x="13618256" y="272547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grpSp>
        <p:nvGrpSpPr>
          <p:cNvPr id="2" name="Group 1"/>
          <p:cNvGrpSpPr>
            <a:grpSpLocks/>
          </p:cNvGrpSpPr>
          <p:nvPr/>
        </p:nvGrpSpPr>
        <p:grpSpPr bwMode="auto">
          <a:xfrm>
            <a:off x="9906681" y="3862123"/>
            <a:ext cx="3698875" cy="2225675"/>
            <a:chOff x="779463" y="4413250"/>
            <a:chExt cx="4005500" cy="2225028"/>
          </a:xfrm>
        </p:grpSpPr>
        <p:sp>
          <p:nvSpPr>
            <p:cNvPr id="5137" name="Text Box 3"/>
            <p:cNvSpPr txBox="1">
              <a:spLocks noChangeArrowheads="1"/>
            </p:cNvSpPr>
            <p:nvPr/>
          </p:nvSpPr>
          <p:spPr bwMode="auto">
            <a:xfrm>
              <a:off x="779463" y="6269038"/>
              <a:ext cx="4005500" cy="36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3. Escalating Environmental Costs</a:t>
              </a:r>
              <a:endParaRPr lang="en-US" altLang="en-US" sz="1800"/>
            </a:p>
          </p:txBody>
        </p:sp>
        <p:pic>
          <p:nvPicPr>
            <p:cNvPr id="5138" name="Picture 33" descr="regulatio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4413250"/>
              <a:ext cx="21050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3" name="AutoShape 35" descr="9k="/>
          <p:cNvSpPr>
            <a:spLocks noChangeAspect="1" noChangeArrowheads="1"/>
          </p:cNvSpPr>
          <p:nvPr/>
        </p:nvSpPr>
        <p:spPr bwMode="auto">
          <a:xfrm>
            <a:off x="13618256" y="272547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5134" name="Text Box 13"/>
          <p:cNvSpPr txBox="1">
            <a:spLocks noChangeArrowheads="1"/>
          </p:cNvSpPr>
          <p:nvPr/>
        </p:nvSpPr>
        <p:spPr bwMode="auto">
          <a:xfrm>
            <a:off x="14656481" y="5586148"/>
            <a:ext cx="24511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4. Technical challenge</a:t>
            </a:r>
            <a:endParaRPr lang="en-US" altLang="en-US" sz="1800"/>
          </a:p>
        </p:txBody>
      </p:sp>
      <p:sp>
        <p:nvSpPr>
          <p:cNvPr id="5135" name="WordArt 2"/>
          <p:cNvSpPr>
            <a:spLocks noChangeArrowheads="1" noChangeShapeType="1" noTextEdit="1"/>
          </p:cNvSpPr>
          <p:nvPr/>
        </p:nvSpPr>
        <p:spPr bwMode="auto">
          <a:xfrm>
            <a:off x="1003300" y="150813"/>
            <a:ext cx="7359650" cy="876300"/>
          </a:xfrm>
          <a:prstGeom prst="rect">
            <a:avLst/>
          </a:prstGeom>
        </p:spPr>
        <p:txBody>
          <a:bodyPr wrap="none" fromWordArt="1">
            <a:prstTxWarp prst="textWave2">
              <a:avLst>
                <a:gd name="adj1" fmla="val 13005"/>
                <a:gd name="adj2" fmla="val 0"/>
              </a:avLst>
            </a:prstTxWarp>
          </a:bodyPr>
          <a:lstStyle/>
          <a:p>
            <a:pPr algn="ctr"/>
            <a:r>
              <a:rPr lang="en-GB" sz="3600" kern="10" dirty="0" smtClean="0">
                <a:ln w="9525">
                  <a:solidFill>
                    <a:srgbClr val="000000"/>
                  </a:solidFill>
                  <a:round/>
                  <a:headEnd/>
                  <a:tailEnd/>
                </a:ln>
                <a:latin typeface="Arial"/>
                <a:cs typeface="Arial"/>
              </a:rPr>
              <a:t>6. </a:t>
            </a:r>
            <a:r>
              <a:rPr lang="en-GB" sz="3600" kern="10" dirty="0">
                <a:ln w="9525">
                  <a:solidFill>
                    <a:srgbClr val="000000"/>
                  </a:solidFill>
                  <a:round/>
                  <a:headEnd/>
                  <a:tailEnd/>
                </a:ln>
                <a:latin typeface="Arial"/>
                <a:cs typeface="Arial"/>
              </a:rPr>
              <a:t>Energy, Environment &amp; Innovation</a:t>
            </a:r>
          </a:p>
        </p:txBody>
      </p:sp>
      <p:pic>
        <p:nvPicPr>
          <p:cNvPr id="5136" name="Picture 2" descr="A Google self-driving car is shown in an exhibit at the Computer History Museum in Mountain View, Calif. Four years ago, the Google team developing cars which can drive themselves became convinced that, sooner than later, the technology would be ready for the masses. There was just one problem: Driverless cars almost certainly were illegal. (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8193" y="3792273"/>
            <a:ext cx="32131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4.bp.blogspot.com/-UxUHmnQuDVE/TlenaWX9TNI/AAAAAAAABGc/Qcwx1VpZrLc/s1600/thin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788" y="1703917"/>
            <a:ext cx="282416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p:txBody>
          <a:bodyPr/>
          <a:lstStyle/>
          <a:p>
            <a:r>
              <a:rPr lang="en-US" dirty="0" smtClean="0"/>
              <a:t>After 30 years of technical stability shipping faces technical challenge</a:t>
            </a:r>
          </a:p>
          <a:p>
            <a:r>
              <a:rPr lang="en-US" dirty="0" smtClean="0"/>
              <a:t>The key issues are:_</a:t>
            </a:r>
          </a:p>
          <a:p>
            <a:pPr lvl="1"/>
            <a:r>
              <a:rPr lang="en-US" dirty="0" smtClean="0"/>
              <a:t>Bunker price escalation</a:t>
            </a:r>
          </a:p>
          <a:p>
            <a:pPr lvl="1"/>
            <a:r>
              <a:rPr lang="en-US" dirty="0" smtClean="0"/>
              <a:t>Regulations &amp; carbon footprint</a:t>
            </a:r>
          </a:p>
          <a:p>
            <a:endParaRPr lang="en-GB" dirty="0"/>
          </a:p>
        </p:txBody>
      </p:sp>
    </p:spTree>
    <p:extLst>
      <p:ext uri="{BB962C8B-B14F-4D97-AF65-F5344CB8AC3E}">
        <p14:creationId xmlns:p14="http://schemas.microsoft.com/office/powerpoint/2010/main" val="25297809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5000"/>
                                        <p:tgtEl>
                                          <p:spTgt spid="99334"/>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99344"/>
                                        </p:tgtEl>
                                        <p:attrNameLst>
                                          <p:attrName>style.visibility</p:attrName>
                                        </p:attrNameLst>
                                      </p:cBhvr>
                                      <p:to>
                                        <p:strVal val="visible"/>
                                      </p:to>
                                    </p:set>
                                    <p:animEffect transition="in" filter="fade">
                                      <p:cBhvr>
                                        <p:cTn id="11" dur="500"/>
                                        <p:tgtEl>
                                          <p:spTgt spid="99344"/>
                                        </p:tgtEl>
                                      </p:cBhvr>
                                    </p:animEffect>
                                  </p:childTnLst>
                                </p:cTn>
                              </p:par>
                            </p:childTnLst>
                          </p:cTn>
                        </p:par>
                        <p:par>
                          <p:cTn id="12" fill="hold" nodeType="afterGroup">
                            <p:stCondLst>
                              <p:cond delay="5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38" y="-128588"/>
            <a:ext cx="8874125" cy="1139826"/>
          </a:xfrm>
        </p:spPr>
        <p:txBody>
          <a:bodyPr/>
          <a:lstStyle/>
          <a:p>
            <a:pPr eaLnBrk="1" hangingPunct="1"/>
            <a:r>
              <a:rPr lang="en-GB" altLang="en-US" sz="4000" dirty="0" smtClean="0"/>
              <a:t>Chart 13: Fuel Cost Versus Ship Cost</a:t>
            </a:r>
          </a:p>
        </p:txBody>
      </p:sp>
      <p:graphicFrame>
        <p:nvGraphicFramePr>
          <p:cNvPr id="6147" name="Object 3"/>
          <p:cNvGraphicFramePr>
            <a:graphicFrameLocks noGrp="1" noChangeAspect="1"/>
          </p:cNvGraphicFramePr>
          <p:nvPr>
            <p:ph sz="half" idx="1"/>
          </p:nvPr>
        </p:nvGraphicFramePr>
        <p:xfrm>
          <a:off x="-588963" y="1011238"/>
          <a:ext cx="8731251" cy="5456237"/>
        </p:xfrm>
        <a:graphic>
          <a:graphicData uri="http://schemas.openxmlformats.org/presentationml/2006/ole">
            <mc:AlternateContent xmlns:mc="http://schemas.openxmlformats.org/markup-compatibility/2006">
              <mc:Choice xmlns:v="urn:schemas-microsoft-com:vml" Requires="v">
                <p:oleObj spid="_x0000_s66628" name="Chart" r:id="rId4" imgW="8143947" imgH="5190978" progId="MSGraph.Chart.8">
                  <p:embed followColorScheme="full"/>
                </p:oleObj>
              </mc:Choice>
              <mc:Fallback>
                <p:oleObj name="Chart" r:id="rId4" imgW="8143947" imgH="5190978" progId="MSGraph.Chart.8">
                  <p:embed followColorScheme="full"/>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011238"/>
                        <a:ext cx="8731251"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Box 5"/>
          <p:cNvSpPr txBox="1">
            <a:spLocks noChangeArrowheads="1"/>
          </p:cNvSpPr>
          <p:nvPr/>
        </p:nvSpPr>
        <p:spPr bwMode="auto">
          <a:xfrm>
            <a:off x="1176338" y="1011238"/>
            <a:ext cx="4222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b="1" u="sng"/>
              <a:t>Ship cost: </a:t>
            </a:r>
            <a:r>
              <a:rPr lang="en-GB" altLang="en-US" sz="1800"/>
              <a:t>based on cost of new Aframax tanker, including interest, depreciation and OPEX, </a:t>
            </a:r>
          </a:p>
          <a:p>
            <a:pPr eaLnBrk="1" hangingPunct="1">
              <a:spcBef>
                <a:spcPct val="0"/>
              </a:spcBef>
              <a:buFontTx/>
              <a:buNone/>
            </a:pPr>
            <a:r>
              <a:rPr lang="en-GB" altLang="en-US" sz="1800" b="1" u="sng"/>
              <a:t>Fuel cost: </a:t>
            </a:r>
            <a:r>
              <a:rPr lang="en-GB" altLang="en-US" sz="1800"/>
              <a:t>based of 49 tpd for 70,000 tonne cargo at 16 knots</a:t>
            </a:r>
          </a:p>
        </p:txBody>
      </p:sp>
      <p:sp>
        <p:nvSpPr>
          <p:cNvPr id="6149" name="TextBox 3"/>
          <p:cNvSpPr txBox="1">
            <a:spLocks noChangeArrowheads="1"/>
          </p:cNvSpPr>
          <p:nvPr/>
        </p:nvSpPr>
        <p:spPr bwMode="auto">
          <a:xfrm rot="-532138">
            <a:off x="533400" y="4787900"/>
            <a:ext cx="21939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a:t>Rough estimate pre 1970</a:t>
            </a:r>
          </a:p>
        </p:txBody>
      </p:sp>
      <p:grpSp>
        <p:nvGrpSpPr>
          <p:cNvPr id="2" name="Group 1"/>
          <p:cNvGrpSpPr>
            <a:grpSpLocks/>
          </p:cNvGrpSpPr>
          <p:nvPr/>
        </p:nvGrpSpPr>
        <p:grpSpPr bwMode="auto">
          <a:xfrm>
            <a:off x="7662863" y="2351088"/>
            <a:ext cx="1524000" cy="1012825"/>
            <a:chOff x="7662863" y="2351088"/>
            <a:chExt cx="1524000" cy="1012825"/>
          </a:xfrm>
        </p:grpSpPr>
        <p:sp>
          <p:nvSpPr>
            <p:cNvPr id="6154" name="Right Brace 6"/>
            <p:cNvSpPr>
              <a:spLocks/>
            </p:cNvSpPr>
            <p:nvPr/>
          </p:nvSpPr>
          <p:spPr bwMode="auto">
            <a:xfrm>
              <a:off x="7662863" y="2351088"/>
              <a:ext cx="295275" cy="1012825"/>
            </a:xfrm>
            <a:prstGeom prst="rightBrace">
              <a:avLst>
                <a:gd name="adj1" fmla="val 8305"/>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cs typeface="Arial" pitchFamily="34" charset="0"/>
              </a:endParaRPr>
            </a:p>
          </p:txBody>
        </p:sp>
        <p:sp>
          <p:nvSpPr>
            <p:cNvPr id="6155" name="TextBox 8"/>
            <p:cNvSpPr txBox="1">
              <a:spLocks noChangeArrowheads="1"/>
            </p:cNvSpPr>
            <p:nvPr/>
          </p:nvSpPr>
          <p:spPr bwMode="auto">
            <a:xfrm>
              <a:off x="7989888" y="2373313"/>
              <a:ext cx="1196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Fuel cost exceeds ship cost</a:t>
              </a:r>
            </a:p>
          </p:txBody>
        </p:sp>
      </p:grpSp>
      <p:grpSp>
        <p:nvGrpSpPr>
          <p:cNvPr id="5" name="Group 4"/>
          <p:cNvGrpSpPr>
            <a:grpSpLocks/>
          </p:cNvGrpSpPr>
          <p:nvPr/>
        </p:nvGrpSpPr>
        <p:grpSpPr bwMode="auto">
          <a:xfrm>
            <a:off x="5399088" y="3563938"/>
            <a:ext cx="1281112" cy="1581150"/>
            <a:chOff x="5399088" y="3564610"/>
            <a:chExt cx="1280684" cy="1580827"/>
          </a:xfrm>
        </p:grpSpPr>
        <p:sp>
          <p:nvSpPr>
            <p:cNvPr id="6152" name="TextBox 8"/>
            <p:cNvSpPr txBox="1">
              <a:spLocks noChangeArrowheads="1"/>
            </p:cNvSpPr>
            <p:nvPr/>
          </p:nvSpPr>
          <p:spPr bwMode="auto">
            <a:xfrm>
              <a:off x="5439908" y="3942437"/>
              <a:ext cx="1239864" cy="9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b="1"/>
                <a:t>Ship cost exceeds fuel cost</a:t>
              </a:r>
            </a:p>
          </p:txBody>
        </p:sp>
        <p:cxnSp>
          <p:nvCxnSpPr>
            <p:cNvPr id="4" name="Straight Arrow Connector 3"/>
            <p:cNvCxnSpPr/>
            <p:nvPr/>
          </p:nvCxnSpPr>
          <p:spPr>
            <a:xfrm>
              <a:off x="5399088" y="3564610"/>
              <a:ext cx="0" cy="1580827"/>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1744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par>
                          <p:cTn id="8" fill="hold" nodeType="afterGroup">
                            <p:stCondLst>
                              <p:cond delay="2500"/>
                            </p:stCondLst>
                            <p:childTnLst>
                              <p:par>
                                <p:cTn id="9" presetID="10" presetClass="entr" presetSubtype="0" fill="hold" nodeType="afterEffect">
                                  <p:stCondLst>
                                    <p:cond delay="3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0"/>
            <a:ext cx="8229600" cy="1143000"/>
          </a:xfrm>
        </p:spPr>
        <p:txBody>
          <a:bodyPr/>
          <a:lstStyle/>
          <a:p>
            <a:pPr eaLnBrk="1" hangingPunct="1"/>
            <a:r>
              <a:rPr lang="en-GB" altLang="en-US" sz="2800" dirty="0" smtClean="0"/>
              <a:t>Chart 14: Fuel Consumption 60,000 dwt Bulkers</a:t>
            </a:r>
          </a:p>
        </p:txBody>
      </p:sp>
      <p:graphicFrame>
        <p:nvGraphicFramePr>
          <p:cNvPr id="44035" name="Chart 2"/>
          <p:cNvGraphicFramePr>
            <a:graphicFrameLocks/>
          </p:cNvGraphicFramePr>
          <p:nvPr>
            <p:extLst>
              <p:ext uri="{D42A27DB-BD31-4B8C-83A1-F6EECF244321}">
                <p14:modId xmlns:p14="http://schemas.microsoft.com/office/powerpoint/2010/main" val="3225845386"/>
              </p:ext>
            </p:extLst>
          </p:nvPr>
        </p:nvGraphicFramePr>
        <p:xfrm>
          <a:off x="515144" y="1512886"/>
          <a:ext cx="7170738" cy="4605338"/>
        </p:xfrm>
        <a:graphic>
          <a:graphicData uri="http://schemas.openxmlformats.org/presentationml/2006/ole">
            <mc:AlternateContent xmlns:mc="http://schemas.openxmlformats.org/markup-compatibility/2006">
              <mc:Choice xmlns:v="urn:schemas-microsoft-com:vml" Requires="v">
                <p:oleObj spid="_x0000_s70699" name="Worksheet" r:id="rId5" imgW="9048621" imgH="5334000" progId="Excel.Sheet.8">
                  <p:embed/>
                </p:oleObj>
              </mc:Choice>
              <mc:Fallback>
                <p:oleObj name="Worksheet" r:id="rId5" imgW="9048621" imgH="5334000" progId="Excel.Sheet.8">
                  <p:embed/>
                  <p:pic>
                    <p:nvPicPr>
                      <p:cNvPr id="0" name=""/>
                      <p:cNvPicPr>
                        <a:picLocks noChangeArrowheads="1"/>
                      </p:cNvPicPr>
                      <p:nvPr/>
                    </p:nvPicPr>
                    <p:blipFill>
                      <a:blip r:embed="rId6"/>
                      <a:srcRect/>
                      <a:stretch>
                        <a:fillRect/>
                      </a:stretch>
                    </p:blipFill>
                    <p:spPr bwMode="auto">
                      <a:xfrm>
                        <a:off x="515144" y="1512886"/>
                        <a:ext cx="7170738" cy="4605338"/>
                      </a:xfrm>
                      <a:prstGeom prst="rect">
                        <a:avLst/>
                      </a:prstGeom>
                      <a:noFill/>
                      <a:ln>
                        <a:noFill/>
                      </a:ln>
                      <a:extLst/>
                    </p:spPr>
                  </p:pic>
                </p:oleObj>
              </mc:Fallback>
            </mc:AlternateContent>
          </a:graphicData>
        </a:graphic>
      </p:graphicFrame>
      <p:sp>
        <p:nvSpPr>
          <p:cNvPr id="44036" name="TextBox 3"/>
          <p:cNvSpPr txBox="1">
            <a:spLocks noChangeArrowheads="1"/>
          </p:cNvSpPr>
          <p:nvPr/>
        </p:nvSpPr>
        <p:spPr bwMode="auto">
          <a:xfrm>
            <a:off x="4100513" y="6118224"/>
            <a:ext cx="1484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GB" altLang="en-US" sz="1800" dirty="0">
                <a:cs typeface="Arial" pitchFamily="34" charset="0"/>
              </a:rPr>
              <a:t>Year of Build</a:t>
            </a:r>
          </a:p>
        </p:txBody>
      </p:sp>
      <p:sp>
        <p:nvSpPr>
          <p:cNvPr id="44037" name="TextBox 4"/>
          <p:cNvSpPr txBox="1">
            <a:spLocks noChangeArrowheads="1"/>
          </p:cNvSpPr>
          <p:nvPr/>
        </p:nvSpPr>
        <p:spPr bwMode="auto">
          <a:xfrm>
            <a:off x="188912" y="772319"/>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GB" altLang="en-US" sz="1800" dirty="0">
                <a:cs typeface="Arial" pitchFamily="34" charset="0"/>
              </a:rPr>
              <a:t>Fuel </a:t>
            </a:r>
            <a:r>
              <a:rPr lang="en-GB" altLang="en-US" sz="1800" dirty="0" smtClean="0">
                <a:cs typeface="Arial" pitchFamily="34" charset="0"/>
              </a:rPr>
              <a:t>consumption</a:t>
            </a:r>
          </a:p>
          <a:p>
            <a:pPr eaLnBrk="1" hangingPunct="1">
              <a:spcBef>
                <a:spcPct val="0"/>
              </a:spcBef>
              <a:buClrTx/>
              <a:buSzTx/>
              <a:buFontTx/>
              <a:buNone/>
            </a:pPr>
            <a:r>
              <a:rPr lang="en-GB" altLang="en-US" sz="1800" dirty="0" smtClean="0">
                <a:cs typeface="Arial" pitchFamily="34" charset="0"/>
              </a:rPr>
              <a:t>TPD </a:t>
            </a:r>
            <a:r>
              <a:rPr lang="en-GB" altLang="en-US" sz="1800" dirty="0">
                <a:cs typeface="Arial" pitchFamily="34" charset="0"/>
              </a:rPr>
              <a:t>at 14.5 knots</a:t>
            </a:r>
          </a:p>
        </p:txBody>
      </p:sp>
      <p:grpSp>
        <p:nvGrpSpPr>
          <p:cNvPr id="6" name="Group 5"/>
          <p:cNvGrpSpPr>
            <a:grpSpLocks/>
          </p:cNvGrpSpPr>
          <p:nvPr/>
        </p:nvGrpSpPr>
        <p:grpSpPr bwMode="auto">
          <a:xfrm>
            <a:off x="9712438" y="1870810"/>
            <a:ext cx="2089150" cy="1631554"/>
            <a:chOff x="7042006" y="4253374"/>
            <a:chExt cx="1872208" cy="1632121"/>
          </a:xfrm>
        </p:grpSpPr>
        <p:sp>
          <p:nvSpPr>
            <p:cNvPr id="7" name="5-Point Star 6"/>
            <p:cNvSpPr/>
            <p:nvPr/>
          </p:nvSpPr>
          <p:spPr bwMode="auto">
            <a:xfrm>
              <a:off x="7978110" y="4253374"/>
              <a:ext cx="288798" cy="287437"/>
            </a:xfrm>
            <a:prstGeom prst="star5">
              <a:avLst/>
            </a:prstGeom>
            <a:solidFill>
              <a:srgbClr val="FF0000"/>
            </a:solidFill>
            <a:ln w="9525" cap="flat" cmpd="sng" algn="ctr">
              <a:solidFill>
                <a:schemeClr val="tx1"/>
              </a:solidFill>
              <a:prstDash val="solid"/>
              <a:round/>
              <a:headEnd type="none" w="med" len="med"/>
              <a:tailEnd type="triangle" w="med" len="med"/>
            </a:ln>
            <a:effectLst/>
            <a:extLst/>
          </p:spPr>
          <p:txBody>
            <a:bodyPr>
              <a:spAutoFit/>
            </a:bodyPr>
            <a:lstStyle/>
            <a:p>
              <a:pPr>
                <a:defRPr/>
              </a:pPr>
              <a:endParaRPr lang="en-GB" b="1">
                <a:latin typeface="Arial" charset="0"/>
              </a:endParaRPr>
            </a:p>
          </p:txBody>
        </p:sp>
        <p:sp>
          <p:nvSpPr>
            <p:cNvPr id="44040" name="TextBox 2"/>
            <p:cNvSpPr txBox="1">
              <a:spLocks noChangeArrowheads="1"/>
            </p:cNvSpPr>
            <p:nvPr/>
          </p:nvSpPr>
          <p:spPr bwMode="auto">
            <a:xfrm>
              <a:off x="7042006" y="4684530"/>
              <a:ext cx="1872208" cy="12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GB" altLang="en-US" sz="1800" dirty="0"/>
                <a:t>New Japanese 60k dwt </a:t>
              </a:r>
              <a:r>
                <a:rPr lang="en-GB" altLang="en-US" sz="1800" dirty="0" err="1"/>
                <a:t>supramax</a:t>
              </a:r>
              <a:r>
                <a:rPr lang="en-GB" altLang="en-US" sz="1800" dirty="0"/>
                <a:t> 28 m bpd</a:t>
              </a:r>
            </a:p>
          </p:txBody>
        </p:sp>
        <p:cxnSp>
          <p:nvCxnSpPr>
            <p:cNvPr id="44041" name="Straight Arrow Connector 4"/>
            <p:cNvCxnSpPr>
              <a:cxnSpLocks noChangeShapeType="1"/>
            </p:cNvCxnSpPr>
            <p:nvPr/>
          </p:nvCxnSpPr>
          <p:spPr bwMode="auto">
            <a:xfrm>
              <a:off x="8122509" y="4540811"/>
              <a:ext cx="0" cy="276009"/>
            </a:xfrm>
            <a:prstGeom prst="straightConnector1">
              <a:avLst/>
            </a:prstGeom>
            <a:noFill/>
            <a:ln w="9525" algn="ctr">
              <a:solidFill>
                <a:schemeClr val="tx1"/>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 name="Straight Arrow Connector 2"/>
          <p:cNvCxnSpPr/>
          <p:nvPr/>
        </p:nvCxnSpPr>
        <p:spPr>
          <a:xfrm>
            <a:off x="9174956" y="5515426"/>
            <a:ext cx="3164114"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6538907" y="924719"/>
            <a:ext cx="128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GB" altLang="en-US" sz="1800" dirty="0" smtClean="0">
                <a:cs typeface="Arial" pitchFamily="34" charset="0"/>
              </a:rPr>
              <a:t>Oil price in</a:t>
            </a:r>
          </a:p>
          <a:p>
            <a:pPr algn="ctr" eaLnBrk="1" hangingPunct="1">
              <a:spcBef>
                <a:spcPct val="0"/>
              </a:spcBef>
              <a:buClrTx/>
              <a:buSzTx/>
              <a:buFontTx/>
              <a:buNone/>
            </a:pPr>
            <a:r>
              <a:rPr lang="en-US" altLang="en-US" sz="1800" dirty="0" smtClean="0">
                <a:cs typeface="Arial" pitchFamily="34" charset="0"/>
              </a:rPr>
              <a:t>2013 $s</a:t>
            </a:r>
            <a:endParaRPr lang="en-GB" altLang="en-US" sz="1800" dirty="0">
              <a:cs typeface="Arial" pitchFamily="34" charset="0"/>
            </a:endParaRPr>
          </a:p>
        </p:txBody>
      </p:sp>
      <p:grpSp>
        <p:nvGrpSpPr>
          <p:cNvPr id="10" name="Group 9"/>
          <p:cNvGrpSpPr/>
          <p:nvPr/>
        </p:nvGrpSpPr>
        <p:grpSpPr>
          <a:xfrm>
            <a:off x="4064000" y="1741713"/>
            <a:ext cx="5110957" cy="2423887"/>
            <a:chOff x="4064000" y="1741713"/>
            <a:chExt cx="5110957" cy="2423887"/>
          </a:xfrm>
        </p:grpSpPr>
        <p:sp>
          <p:nvSpPr>
            <p:cNvPr id="2" name="TextBox 1"/>
            <p:cNvSpPr txBox="1"/>
            <p:nvPr/>
          </p:nvSpPr>
          <p:spPr>
            <a:xfrm>
              <a:off x="7620001" y="1741713"/>
              <a:ext cx="1554956" cy="1754326"/>
            </a:xfrm>
            <a:prstGeom prst="rect">
              <a:avLst/>
            </a:prstGeom>
            <a:noFill/>
          </p:spPr>
          <p:txBody>
            <a:bodyPr wrap="square" rtlCol="0">
              <a:spAutoFit/>
            </a:bodyPr>
            <a:lstStyle/>
            <a:p>
              <a:pPr algn="ctr"/>
              <a:r>
                <a:rPr lang="en-GB" dirty="0" smtClean="0"/>
                <a:t>Bulkers delivered in 2013 no more fuel efficient than in 1986</a:t>
              </a:r>
              <a:endParaRPr lang="en-GB" dirty="0"/>
            </a:p>
          </p:txBody>
        </p:sp>
        <p:grpSp>
          <p:nvGrpSpPr>
            <p:cNvPr id="9" name="Group 8"/>
            <p:cNvGrpSpPr/>
            <p:nvPr/>
          </p:nvGrpSpPr>
          <p:grpSpPr>
            <a:xfrm>
              <a:off x="4064000" y="3323771"/>
              <a:ext cx="3773714" cy="841829"/>
              <a:chOff x="4064000" y="3323771"/>
              <a:chExt cx="3773714" cy="841829"/>
            </a:xfrm>
          </p:grpSpPr>
          <p:cxnSp>
            <p:nvCxnSpPr>
              <p:cNvPr id="5" name="Straight Arrow Connector 4"/>
              <p:cNvCxnSpPr/>
              <p:nvPr/>
            </p:nvCxnSpPr>
            <p:spPr>
              <a:xfrm flipH="1">
                <a:off x="6538907" y="3323771"/>
                <a:ext cx="1287532" cy="84182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064000" y="3323771"/>
                <a:ext cx="3773714" cy="827315"/>
              </a:xfrm>
              <a:custGeom>
                <a:avLst/>
                <a:gdLst>
                  <a:gd name="connsiteX0" fmla="*/ 3773714 w 3773714"/>
                  <a:gd name="connsiteY0" fmla="*/ 0 h 827315"/>
                  <a:gd name="connsiteX1" fmla="*/ 2206171 w 3773714"/>
                  <a:gd name="connsiteY1" fmla="*/ 116115 h 827315"/>
                  <a:gd name="connsiteX2" fmla="*/ 1378857 w 3773714"/>
                  <a:gd name="connsiteY2" fmla="*/ 333829 h 827315"/>
                  <a:gd name="connsiteX3" fmla="*/ 0 w 3773714"/>
                  <a:gd name="connsiteY3" fmla="*/ 827315 h 827315"/>
                </a:gdLst>
                <a:ahLst/>
                <a:cxnLst>
                  <a:cxn ang="0">
                    <a:pos x="connsiteX0" y="connsiteY0"/>
                  </a:cxn>
                  <a:cxn ang="0">
                    <a:pos x="connsiteX1" y="connsiteY1"/>
                  </a:cxn>
                  <a:cxn ang="0">
                    <a:pos x="connsiteX2" y="connsiteY2"/>
                  </a:cxn>
                  <a:cxn ang="0">
                    <a:pos x="connsiteX3" y="connsiteY3"/>
                  </a:cxn>
                </a:cxnLst>
                <a:rect l="l" t="t" r="r" b="b"/>
                <a:pathLst>
                  <a:path w="3773714" h="827315">
                    <a:moveTo>
                      <a:pt x="3773714" y="0"/>
                    </a:moveTo>
                    <a:cubicBezTo>
                      <a:pt x="3189514" y="30238"/>
                      <a:pt x="2605314" y="60477"/>
                      <a:pt x="2206171" y="116115"/>
                    </a:cubicBezTo>
                    <a:cubicBezTo>
                      <a:pt x="1807028" y="171753"/>
                      <a:pt x="1746552" y="215296"/>
                      <a:pt x="1378857" y="333829"/>
                    </a:cubicBezTo>
                    <a:cubicBezTo>
                      <a:pt x="1011162" y="452362"/>
                      <a:pt x="505581" y="639838"/>
                      <a:pt x="0" y="827315"/>
                    </a:cubicBezTo>
                  </a:path>
                </a:pathLst>
              </a:custGeom>
              <a:noFill/>
              <a:ln w="317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p:cNvGrpSpPr/>
          <p:nvPr/>
        </p:nvGrpSpPr>
        <p:grpSpPr>
          <a:xfrm>
            <a:off x="7068457" y="4383314"/>
            <a:ext cx="2106500" cy="1200329"/>
            <a:chOff x="7068457" y="4383314"/>
            <a:chExt cx="2106500" cy="1200329"/>
          </a:xfrm>
        </p:grpSpPr>
        <p:sp>
          <p:nvSpPr>
            <p:cNvPr id="11" name="TextBox 10"/>
            <p:cNvSpPr txBox="1"/>
            <p:nvPr/>
          </p:nvSpPr>
          <p:spPr>
            <a:xfrm>
              <a:off x="7837714" y="4383314"/>
              <a:ext cx="1337243" cy="1200329"/>
            </a:xfrm>
            <a:prstGeom prst="rect">
              <a:avLst/>
            </a:prstGeom>
            <a:noFill/>
          </p:spPr>
          <p:txBody>
            <a:bodyPr wrap="square" rtlCol="0">
              <a:spAutoFit/>
            </a:bodyPr>
            <a:lstStyle/>
            <a:p>
              <a:pPr algn="ctr"/>
              <a:r>
                <a:rPr lang="en-GB" dirty="0" smtClean="0"/>
                <a:t>New generation ecoships on way</a:t>
              </a:r>
              <a:endParaRPr lang="en-GB" dirty="0"/>
            </a:p>
          </p:txBody>
        </p:sp>
        <p:cxnSp>
          <p:nvCxnSpPr>
            <p:cNvPr id="14" name="Straight Arrow Connector 13"/>
            <p:cNvCxnSpPr/>
            <p:nvPr/>
          </p:nvCxnSpPr>
          <p:spPr>
            <a:xfrm flipH="1" flipV="1">
              <a:off x="7068457" y="4644571"/>
              <a:ext cx="1059543" cy="2902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19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smtClean="0"/>
              <a:t>Chart 17: Conclusions</a:t>
            </a:r>
          </a:p>
        </p:txBody>
      </p:sp>
      <p:sp>
        <p:nvSpPr>
          <p:cNvPr id="3" name="Content Placeholder 2"/>
          <p:cNvSpPr>
            <a:spLocks noGrp="1"/>
          </p:cNvSpPr>
          <p:nvPr>
            <p:ph idx="4294967295"/>
          </p:nvPr>
        </p:nvSpPr>
        <p:spPr>
          <a:xfrm>
            <a:off x="377371" y="1509713"/>
            <a:ext cx="8534400" cy="4920116"/>
          </a:xfrm>
        </p:spPr>
        <p:txBody>
          <a:bodyPr/>
          <a:lstStyle/>
          <a:p>
            <a:pPr marL="457200" indent="-457200">
              <a:buFontTx/>
              <a:buAutoNum type="arabicPeriod"/>
            </a:pPr>
            <a:r>
              <a:rPr lang="en-GB" altLang="en-US" sz="2000" dirty="0" smtClean="0"/>
              <a:t>It's </a:t>
            </a:r>
            <a:r>
              <a:rPr lang="en-GB" altLang="en-US" sz="2000" dirty="0"/>
              <a:t>been a long recession</a:t>
            </a:r>
            <a:r>
              <a:rPr lang="en-GB" altLang="en-US" sz="2000" dirty="0" smtClean="0"/>
              <a:t>,  </a:t>
            </a:r>
            <a:r>
              <a:rPr lang="en-GB" altLang="en-US" sz="2000" dirty="0"/>
              <a:t>more like the 1990s in the 1980s. </a:t>
            </a:r>
            <a:r>
              <a:rPr lang="en-GB" altLang="en-US" sz="2000" dirty="0" smtClean="0"/>
              <a:t>The fleet is still growing too fast to allow trade to soak the surplus, so there is still a way to go.</a:t>
            </a:r>
            <a:endParaRPr lang="en-GB" altLang="en-US" sz="2000" dirty="0"/>
          </a:p>
          <a:p>
            <a:pPr marL="457200" indent="-457200">
              <a:buFontTx/>
              <a:buAutoNum type="arabicPeriod"/>
            </a:pPr>
            <a:r>
              <a:rPr lang="en-GB" altLang="en-US" sz="2000" dirty="0" smtClean="0"/>
              <a:t>The shipbuilding </a:t>
            </a:r>
            <a:r>
              <a:rPr lang="en-GB" altLang="en-US" sz="2000" dirty="0"/>
              <a:t>market is very active, and orders in 2013 </a:t>
            </a:r>
            <a:r>
              <a:rPr lang="en-GB" altLang="en-US" sz="2000" dirty="0" smtClean="0"/>
              <a:t>were the </a:t>
            </a:r>
            <a:r>
              <a:rPr lang="en-GB" altLang="en-US" sz="2000" dirty="0"/>
              <a:t>2nd highest ever. Europe is still </a:t>
            </a:r>
            <a:r>
              <a:rPr lang="en-GB" altLang="en-US" sz="2000" dirty="0" smtClean="0"/>
              <a:t>the </a:t>
            </a:r>
            <a:r>
              <a:rPr lang="en-GB" altLang="en-US" sz="2000" dirty="0"/>
              <a:t>biggest shipping investor, with a 44% market share.</a:t>
            </a:r>
          </a:p>
          <a:p>
            <a:pPr marL="457200" indent="-457200">
              <a:buFontTx/>
              <a:buAutoNum type="arabicPeriod"/>
            </a:pPr>
            <a:r>
              <a:rPr lang="en-GB" altLang="en-US" sz="2000" dirty="0" smtClean="0"/>
              <a:t>The </a:t>
            </a:r>
            <a:r>
              <a:rPr lang="en-GB" altLang="en-US" sz="2000" dirty="0"/>
              <a:t>shipyards have cut output by about </a:t>
            </a:r>
            <a:r>
              <a:rPr lang="en-GB" altLang="en-US" sz="2000" dirty="0" smtClean="0"/>
              <a:t>a third, but deliveries will creep </a:t>
            </a:r>
            <a:r>
              <a:rPr lang="en-GB" altLang="en-US" sz="2000" dirty="0"/>
              <a:t>up </a:t>
            </a:r>
            <a:r>
              <a:rPr lang="en-GB" altLang="en-US" sz="2000" dirty="0" smtClean="0"/>
              <a:t>again over </a:t>
            </a:r>
            <a:r>
              <a:rPr lang="en-GB" altLang="en-US" sz="2000" dirty="0"/>
              <a:t>the next 2 years.</a:t>
            </a:r>
          </a:p>
          <a:p>
            <a:pPr marL="457200" indent="-457200">
              <a:buFontTx/>
              <a:buAutoNum type="arabicPeriod"/>
            </a:pPr>
            <a:r>
              <a:rPr lang="en-GB" altLang="en-US" sz="2000" dirty="0" smtClean="0"/>
              <a:t>China </a:t>
            </a:r>
            <a:r>
              <a:rPr lang="en-GB" altLang="en-US" sz="2000" dirty="0"/>
              <a:t>and Korea are vying for the top position and </a:t>
            </a:r>
            <a:r>
              <a:rPr lang="en-GB" altLang="en-US" sz="2000" dirty="0" smtClean="0"/>
              <a:t>were </a:t>
            </a:r>
            <a:r>
              <a:rPr lang="en-GB" altLang="en-US" sz="2000" dirty="0"/>
              <a:t>"neck and neck" in </a:t>
            </a:r>
            <a:r>
              <a:rPr lang="en-GB" altLang="en-US" sz="2000" dirty="0" smtClean="0"/>
              <a:t>2013, with 33-35% market shares.</a:t>
            </a:r>
            <a:endParaRPr lang="en-GB" altLang="en-US" sz="2000" dirty="0"/>
          </a:p>
          <a:p>
            <a:pPr marL="457200" indent="-457200">
              <a:buFontTx/>
              <a:buAutoNum type="arabicPeriod"/>
            </a:pPr>
            <a:r>
              <a:rPr lang="en-GB" altLang="en-US" sz="2000" dirty="0"/>
              <a:t>Energy costs </a:t>
            </a:r>
            <a:r>
              <a:rPr lang="en-GB" altLang="en-US" sz="2000" dirty="0" smtClean="0"/>
              <a:t>are a game changer, but shipping </a:t>
            </a:r>
            <a:r>
              <a:rPr lang="en-GB" altLang="en-US" sz="2000" dirty="0"/>
              <a:t>is a </a:t>
            </a:r>
            <a:r>
              <a:rPr lang="en-GB" altLang="en-US" sz="2000" dirty="0" smtClean="0"/>
              <a:t>conservative industry. The challenge </a:t>
            </a:r>
            <a:r>
              <a:rPr lang="en-GB" altLang="en-US" sz="2000" dirty="0"/>
              <a:t>is to </a:t>
            </a:r>
            <a:r>
              <a:rPr lang="en-GB" altLang="en-US" sz="2000" dirty="0" smtClean="0"/>
              <a:t>embrace 21st-century technology. A little progress has been made but there’s still along way to go. </a:t>
            </a:r>
            <a:endParaRPr lang="en-GB" altLang="en-US" sz="2000" dirty="0"/>
          </a:p>
          <a:p>
            <a:pPr marL="457200" indent="-457200">
              <a:buFontTx/>
              <a:buAutoNum type="arabicPeriod"/>
            </a:pPr>
            <a:r>
              <a:rPr lang="en-GB" altLang="en-US" sz="2000" dirty="0" smtClean="0"/>
              <a:t>•Change </a:t>
            </a:r>
            <a:r>
              <a:rPr lang="en-GB" altLang="en-US" sz="2000" dirty="0"/>
              <a:t>is vital and the new technology is on show at SMM. So enjoy the exhibition and see how shipping is facing up to the challenge</a:t>
            </a:r>
            <a:endParaRPr lang="en-GB" altLang="en-US" sz="2000" dirty="0" smtClean="0"/>
          </a:p>
        </p:txBody>
      </p:sp>
    </p:spTree>
    <p:extLst>
      <p:ext uri="{BB962C8B-B14F-4D97-AF65-F5344CB8AC3E}">
        <p14:creationId xmlns:p14="http://schemas.microsoft.com/office/powerpoint/2010/main" val="40107572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1076325" y="333375"/>
            <a:ext cx="7359650" cy="876300"/>
          </a:xfrm>
          <a:prstGeom prst="rect">
            <a:avLst/>
          </a:prstGeom>
        </p:spPr>
        <p:txBody>
          <a:bodyPr wrap="none" fromWordArt="1">
            <a:prstTxWarp prst="textWave2">
              <a:avLst>
                <a:gd name="adj1" fmla="val 13005"/>
                <a:gd name="adj2" fmla="val 0"/>
              </a:avLst>
            </a:prstTxWarp>
          </a:bodyPr>
          <a:lstStyle/>
          <a:p>
            <a:pPr algn="ctr"/>
            <a:r>
              <a:rPr lang="en-GB" sz="3600" kern="10" dirty="0" smtClean="0">
                <a:ln w="9525">
                  <a:solidFill>
                    <a:srgbClr val="000000"/>
                  </a:solidFill>
                  <a:round/>
                  <a:headEnd/>
                  <a:tailEnd/>
                </a:ln>
                <a:latin typeface="Arial"/>
                <a:cs typeface="Arial"/>
              </a:rPr>
              <a:t>1. </a:t>
            </a:r>
            <a:r>
              <a:rPr lang="en-GB" sz="3600" kern="10" dirty="0">
                <a:ln w="9525">
                  <a:solidFill>
                    <a:srgbClr val="000000"/>
                  </a:solidFill>
                  <a:round/>
                  <a:headEnd/>
                  <a:tailEnd/>
                </a:ln>
                <a:latin typeface="Arial"/>
                <a:cs typeface="Arial"/>
              </a:rPr>
              <a:t>Shipping Market &amp; Sea Trade</a:t>
            </a:r>
          </a:p>
        </p:txBody>
      </p:sp>
      <p:pic>
        <p:nvPicPr>
          <p:cNvPr id="9219" name="Picture 324" descr="http://static.guim.co.uk/sys-images/Guardian/Pix/pictures/2012/8/21/1345563417471/Clear-vision-0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2416175"/>
            <a:ext cx="60039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3"/>
          <p:cNvSpPr>
            <a:spLocks noChangeShapeType="1"/>
          </p:cNvSpPr>
          <p:nvPr/>
        </p:nvSpPr>
        <p:spPr bwMode="auto">
          <a:xfrm>
            <a:off x="0" y="1535113"/>
            <a:ext cx="9144000" cy="0"/>
          </a:xfrm>
          <a:prstGeom prst="line">
            <a:avLst/>
          </a:prstGeom>
          <a:noFill/>
          <a:ln w="889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1" name="Straight Connector 30"/>
          <p:cNvCxnSpPr>
            <a:cxnSpLocks noChangeShapeType="1"/>
          </p:cNvCxnSpPr>
          <p:nvPr/>
        </p:nvCxnSpPr>
        <p:spPr bwMode="auto">
          <a:xfrm flipV="1">
            <a:off x="2470150" y="1676400"/>
            <a:ext cx="4043363" cy="2814638"/>
          </a:xfrm>
          <a:prstGeom prst="line">
            <a:avLst/>
          </a:prstGeom>
          <a:noFill/>
          <a:ln w="952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cxnSpLocks noChangeShapeType="1"/>
          </p:cNvCxnSpPr>
          <p:nvPr/>
        </p:nvCxnSpPr>
        <p:spPr bwMode="auto">
          <a:xfrm flipV="1">
            <a:off x="4606925" y="2052638"/>
            <a:ext cx="2644775" cy="2314575"/>
          </a:xfrm>
          <a:prstGeom prst="line">
            <a:avLst/>
          </a:prstGeom>
          <a:noFill/>
          <a:ln w="952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cxnSpLocks noChangeShapeType="1"/>
          </p:cNvCxnSpPr>
          <p:nvPr/>
        </p:nvCxnSpPr>
        <p:spPr bwMode="auto">
          <a:xfrm flipV="1">
            <a:off x="6192838" y="1876425"/>
            <a:ext cx="2020887" cy="2679700"/>
          </a:xfrm>
          <a:prstGeom prst="line">
            <a:avLst/>
          </a:prstGeom>
          <a:noFill/>
          <a:ln w="952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3"/>
          <p:cNvSpPr txBox="1">
            <a:spLocks noChangeArrowheads="1"/>
          </p:cNvSpPr>
          <p:nvPr/>
        </p:nvSpPr>
        <p:spPr bwMode="auto">
          <a:xfrm>
            <a:off x="6513513" y="4076700"/>
            <a:ext cx="2674937" cy="224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 typeface="Wingdings" pitchFamily="2" charset="2"/>
              <a:buNone/>
              <a:defRPr/>
            </a:pPr>
            <a:r>
              <a:rPr lang="en-GB" altLang="en-US" sz="2400" b="1" kern="0" dirty="0" smtClean="0">
                <a:solidFill>
                  <a:srgbClr val="003399"/>
                </a:solidFill>
              </a:rPr>
              <a:t>Recession now in year 6 and still searching for light at the end of the tunnel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circle(in)">
                                      <p:cBhvr>
                                        <p:cTn id="11" dur="2000"/>
                                        <p:tgtEl>
                                          <p:spTgt spid="32"/>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1118547015"/>
              </p:ext>
            </p:extLst>
          </p:nvPr>
        </p:nvGraphicFramePr>
        <p:xfrm>
          <a:off x="-165100" y="422275"/>
          <a:ext cx="9250363" cy="6018213"/>
        </p:xfrm>
        <a:graphic>
          <a:graphicData uri="http://schemas.openxmlformats.org/presentationml/2006/ole">
            <mc:AlternateContent xmlns:mc="http://schemas.openxmlformats.org/markup-compatibility/2006">
              <mc:Choice xmlns:v="urn:schemas-microsoft-com:vml" Requires="v">
                <p:oleObj spid="_x0000_s67640" name="Chart" r:id="rId3" imgW="8201014" imgH="5248441" progId="MSGraph.Chart.8">
                  <p:embed followColorScheme="full"/>
                </p:oleObj>
              </mc:Choice>
              <mc:Fallback>
                <p:oleObj name="Chart" r:id="rId3" imgW="8201014" imgH="5248441" progId="MSGraph.Chart.8">
                  <p:embed followColorScheme="full"/>
                  <p:pic>
                    <p:nvPicPr>
                      <p:cNvPr id="0" name=""/>
                      <p:cNvPicPr>
                        <a:picLocks noChangeAspect="1" noChangeArrowheads="1"/>
                      </p:cNvPicPr>
                      <p:nvPr/>
                    </p:nvPicPr>
                    <p:blipFill>
                      <a:blip r:embed="rId4"/>
                      <a:srcRect/>
                      <a:stretch>
                        <a:fillRect/>
                      </a:stretch>
                    </p:blipFill>
                    <p:spPr bwMode="auto">
                      <a:xfrm>
                        <a:off x="-165100" y="422275"/>
                        <a:ext cx="9250363" cy="60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9"/>
          <p:cNvSpPr txBox="1">
            <a:spLocks noChangeArrowheads="1"/>
          </p:cNvSpPr>
          <p:nvPr/>
        </p:nvSpPr>
        <p:spPr bwMode="auto">
          <a:xfrm>
            <a:off x="232224" y="6326867"/>
            <a:ext cx="8495395" cy="3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95781" tIns="47892" rIns="95781" bIns="47892">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1600" dirty="0">
                <a:latin typeface="Calibri" pitchFamily="34" charset="0"/>
              </a:rPr>
              <a:t>(Clarksea Index </a:t>
            </a:r>
            <a:r>
              <a:rPr lang="en-GB" altLang="en-US" sz="1600" dirty="0" smtClean="0">
                <a:latin typeface="Calibri" pitchFamily="34" charset="0"/>
              </a:rPr>
              <a:t> shows </a:t>
            </a:r>
            <a:r>
              <a:rPr lang="en-GB" altLang="en-US" sz="1600" dirty="0">
                <a:latin typeface="Calibri" pitchFamily="34" charset="0"/>
              </a:rPr>
              <a:t>weighted average </a:t>
            </a:r>
            <a:r>
              <a:rPr lang="en-GB" altLang="en-US" sz="1600" dirty="0" smtClean="0">
                <a:latin typeface="Calibri" pitchFamily="34" charset="0"/>
              </a:rPr>
              <a:t>earnings  of </a:t>
            </a:r>
            <a:r>
              <a:rPr lang="en-GB" altLang="en-US" sz="1600" dirty="0">
                <a:latin typeface="Calibri" pitchFamily="34" charset="0"/>
              </a:rPr>
              <a:t>tankers, bulkers, containerships &amp; gas.)</a:t>
            </a:r>
            <a:endParaRPr lang="en-US" altLang="en-US" sz="1600" dirty="0">
              <a:latin typeface="Calibri" pitchFamily="34" charset="0"/>
            </a:endParaRPr>
          </a:p>
        </p:txBody>
      </p:sp>
      <p:sp>
        <p:nvSpPr>
          <p:cNvPr id="10244" name="Text Box 11"/>
          <p:cNvSpPr txBox="1">
            <a:spLocks noChangeArrowheads="1"/>
          </p:cNvSpPr>
          <p:nvPr/>
        </p:nvSpPr>
        <p:spPr bwMode="auto">
          <a:xfrm>
            <a:off x="4241006" y="998538"/>
            <a:ext cx="1257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5781" tIns="47892" rIns="95781" bIns="47892">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1500" b="1" u="sng" dirty="0">
                <a:solidFill>
                  <a:srgbClr val="FF0000"/>
                </a:solidFill>
              </a:rPr>
              <a:t>2004</a:t>
            </a:r>
          </a:p>
          <a:p>
            <a:pPr algn="ctr">
              <a:spcBef>
                <a:spcPct val="0"/>
              </a:spcBef>
              <a:buFontTx/>
              <a:buNone/>
            </a:pPr>
            <a:r>
              <a:rPr lang="en-GB" altLang="en-US" sz="1500" u="sng" dirty="0"/>
              <a:t>$39,000/day</a:t>
            </a:r>
          </a:p>
        </p:txBody>
      </p:sp>
      <p:sp>
        <p:nvSpPr>
          <p:cNvPr id="10245" name="Text Box 12"/>
          <p:cNvSpPr txBox="1">
            <a:spLocks noChangeArrowheads="1"/>
          </p:cNvSpPr>
          <p:nvPr/>
        </p:nvSpPr>
        <p:spPr bwMode="auto">
          <a:xfrm>
            <a:off x="5568950" y="511175"/>
            <a:ext cx="165417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5781" tIns="47892" rIns="95781" bIns="47892">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600" b="1" u="sng" dirty="0">
                <a:solidFill>
                  <a:srgbClr val="FF0000"/>
                </a:solidFill>
              </a:rPr>
              <a:t>2008</a:t>
            </a:r>
          </a:p>
          <a:p>
            <a:pPr algn="ctr" eaLnBrk="1" hangingPunct="1">
              <a:spcBef>
                <a:spcPct val="0"/>
              </a:spcBef>
              <a:buFontTx/>
              <a:buNone/>
            </a:pPr>
            <a:r>
              <a:rPr lang="en-GB" altLang="en-US" sz="1600" u="sng" dirty="0"/>
              <a:t>$50,000/day</a:t>
            </a:r>
          </a:p>
        </p:txBody>
      </p:sp>
      <p:sp>
        <p:nvSpPr>
          <p:cNvPr id="10246" name="Text Box 7"/>
          <p:cNvSpPr txBox="1">
            <a:spLocks noChangeArrowheads="1"/>
          </p:cNvSpPr>
          <p:nvPr/>
        </p:nvSpPr>
        <p:spPr bwMode="auto">
          <a:xfrm>
            <a:off x="3113088" y="2412774"/>
            <a:ext cx="13303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5781" tIns="47892" rIns="95781" bIns="47892">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1500" b="1" u="sng" dirty="0">
                <a:solidFill>
                  <a:srgbClr val="FF0000"/>
                </a:solidFill>
              </a:rPr>
              <a:t>2000</a:t>
            </a:r>
          </a:p>
          <a:p>
            <a:pPr algn="ctr">
              <a:spcBef>
                <a:spcPct val="0"/>
              </a:spcBef>
              <a:buFontTx/>
              <a:buNone/>
            </a:pPr>
            <a:r>
              <a:rPr lang="en-GB" altLang="en-US" sz="1500" u="sng" dirty="0"/>
              <a:t>$24,000/</a:t>
            </a:r>
          </a:p>
          <a:p>
            <a:pPr algn="ctr">
              <a:spcBef>
                <a:spcPct val="0"/>
              </a:spcBef>
              <a:buFontTx/>
              <a:buNone/>
            </a:pPr>
            <a:r>
              <a:rPr lang="en-GB" altLang="en-US" sz="1500" u="sng" dirty="0"/>
              <a:t>day</a:t>
            </a:r>
          </a:p>
        </p:txBody>
      </p:sp>
      <p:sp>
        <p:nvSpPr>
          <p:cNvPr id="10247" name="TextBox 32"/>
          <p:cNvSpPr txBox="1">
            <a:spLocks noChangeArrowheads="1"/>
          </p:cNvSpPr>
          <p:nvPr/>
        </p:nvSpPr>
        <p:spPr bwMode="auto">
          <a:xfrm>
            <a:off x="1162050" y="4537658"/>
            <a:ext cx="11382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1" tIns="47892" rIns="95781" bIns="47892">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600" dirty="0">
                <a:solidFill>
                  <a:schemeClr val="bg1"/>
                </a:solidFill>
                <a:latin typeface="Calibri" pitchFamily="34" charset="0"/>
              </a:rPr>
              <a:t>$8,500/day</a:t>
            </a:r>
            <a:endParaRPr lang="en-US" altLang="en-US" sz="1600" dirty="0">
              <a:solidFill>
                <a:schemeClr val="bg1"/>
              </a:solidFill>
              <a:latin typeface="Calibri" pitchFamily="34" charset="0"/>
            </a:endParaRPr>
          </a:p>
        </p:txBody>
      </p:sp>
      <p:sp>
        <p:nvSpPr>
          <p:cNvPr id="10248" name="Line 13"/>
          <p:cNvSpPr>
            <a:spLocks noChangeShapeType="1"/>
          </p:cNvSpPr>
          <p:nvPr/>
        </p:nvSpPr>
        <p:spPr bwMode="auto">
          <a:xfrm>
            <a:off x="974725" y="5561013"/>
            <a:ext cx="1773238" cy="0"/>
          </a:xfrm>
          <a:prstGeom prst="line">
            <a:avLst/>
          </a:prstGeom>
          <a:noFill/>
          <a:ln w="1905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9" name="TextBox 21"/>
          <p:cNvSpPr txBox="1">
            <a:spLocks noChangeArrowheads="1"/>
          </p:cNvSpPr>
          <p:nvPr/>
        </p:nvSpPr>
        <p:spPr bwMode="auto">
          <a:xfrm>
            <a:off x="2997993" y="4296356"/>
            <a:ext cx="1243013" cy="342900"/>
          </a:xfrm>
          <a:prstGeom prst="rect">
            <a:avLst/>
          </a:prstGeom>
          <a:solidFill>
            <a:schemeClr val="accent5">
              <a:alpha val="50000"/>
            </a:schemeClr>
          </a:solidFill>
          <a:ln>
            <a:noFill/>
          </a:ln>
          <a:effectLst/>
          <a:extLst/>
        </p:spPr>
        <p:txBody>
          <a:bodyPr wrap="none" lIns="95781" tIns="47892" rIns="95781" bIns="47892">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600" dirty="0">
                <a:latin typeface="Calibri" pitchFamily="34" charset="0"/>
              </a:rPr>
              <a:t>$12,000/day</a:t>
            </a:r>
            <a:endParaRPr lang="en-US" altLang="en-US" sz="1600" dirty="0">
              <a:latin typeface="Calibri" pitchFamily="34" charset="0"/>
            </a:endParaRPr>
          </a:p>
        </p:txBody>
      </p:sp>
      <p:sp>
        <p:nvSpPr>
          <p:cNvPr id="10250" name="Line 18"/>
          <p:cNvSpPr>
            <a:spLocks noChangeShapeType="1"/>
          </p:cNvSpPr>
          <p:nvPr/>
        </p:nvSpPr>
        <p:spPr bwMode="auto">
          <a:xfrm flipV="1">
            <a:off x="1350963" y="6076950"/>
            <a:ext cx="1327150" cy="1588"/>
          </a:xfrm>
          <a:prstGeom prst="line">
            <a:avLst/>
          </a:prstGeom>
          <a:noFill/>
          <a:ln w="1905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1" name="Rectangle 2"/>
          <p:cNvSpPr>
            <a:spLocks noChangeArrowheads="1"/>
          </p:cNvSpPr>
          <p:nvPr/>
        </p:nvSpPr>
        <p:spPr bwMode="auto">
          <a:xfrm>
            <a:off x="261938" y="-130175"/>
            <a:ext cx="878363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1" tIns="47892" rIns="95781" bIns="47892" anchor="b"/>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dirty="0">
                <a:solidFill>
                  <a:schemeClr val="tx2"/>
                </a:solidFill>
                <a:latin typeface="Franklin Gothic Book" pitchFamily="34" charset="0"/>
              </a:rPr>
              <a:t>Chart </a:t>
            </a:r>
            <a:r>
              <a:rPr lang="en-GB" altLang="en-US" dirty="0" smtClean="0">
                <a:solidFill>
                  <a:schemeClr val="tx2"/>
                </a:solidFill>
                <a:latin typeface="Franklin Gothic Book" pitchFamily="34" charset="0"/>
              </a:rPr>
              <a:t>1: </a:t>
            </a:r>
            <a:r>
              <a:rPr lang="en-GB" altLang="en-US" dirty="0">
                <a:solidFill>
                  <a:schemeClr val="tx2"/>
                </a:solidFill>
                <a:latin typeface="Franklin Gothic Book" pitchFamily="34" charset="0"/>
              </a:rPr>
              <a:t>Shipping Market Earnings  </a:t>
            </a:r>
            <a:r>
              <a:rPr lang="en-GB" altLang="en-US" dirty="0" smtClean="0">
                <a:solidFill>
                  <a:schemeClr val="tx2"/>
                </a:solidFill>
                <a:latin typeface="Franklin Gothic Book" pitchFamily="34" charset="0"/>
              </a:rPr>
              <a:t>1993-2014</a:t>
            </a:r>
            <a:endParaRPr lang="en-GB" altLang="en-US" dirty="0">
              <a:solidFill>
                <a:schemeClr val="tx2"/>
              </a:solidFill>
              <a:latin typeface="Franklin Gothic Book" pitchFamily="34" charset="0"/>
            </a:endParaRPr>
          </a:p>
        </p:txBody>
      </p:sp>
      <p:grpSp>
        <p:nvGrpSpPr>
          <p:cNvPr id="6" name="Group 5"/>
          <p:cNvGrpSpPr>
            <a:grpSpLocks/>
          </p:cNvGrpSpPr>
          <p:nvPr/>
        </p:nvGrpSpPr>
        <p:grpSpPr bwMode="auto">
          <a:xfrm>
            <a:off x="6592093" y="4037467"/>
            <a:ext cx="2101964" cy="311087"/>
            <a:chOff x="7452558" y="5377398"/>
            <a:chExt cx="1262556" cy="310788"/>
          </a:xfrm>
        </p:grpSpPr>
        <p:sp>
          <p:nvSpPr>
            <p:cNvPr id="10258" name="TextBox 27"/>
            <p:cNvSpPr txBox="1">
              <a:spLocks noChangeArrowheads="1"/>
            </p:cNvSpPr>
            <p:nvPr/>
          </p:nvSpPr>
          <p:spPr bwMode="auto">
            <a:xfrm>
              <a:off x="7831591" y="5377398"/>
              <a:ext cx="764196" cy="261359"/>
            </a:xfrm>
            <a:prstGeom prst="rect">
              <a:avLst/>
            </a:prstGeom>
            <a:solidFill>
              <a:schemeClr val="bg1">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700" b="1" dirty="0">
                  <a:latin typeface="Calibri" pitchFamily="34" charset="0"/>
                </a:rPr>
                <a:t>$12,145/day</a:t>
              </a:r>
              <a:endParaRPr lang="en-US" altLang="en-US" sz="1700" b="1" dirty="0">
                <a:latin typeface="Calibri" pitchFamily="34" charset="0"/>
              </a:endParaRPr>
            </a:p>
          </p:txBody>
        </p:sp>
        <p:cxnSp>
          <p:nvCxnSpPr>
            <p:cNvPr id="4" name="Straight Arrow Connector 3"/>
            <p:cNvCxnSpPr/>
            <p:nvPr/>
          </p:nvCxnSpPr>
          <p:spPr>
            <a:xfrm>
              <a:off x="7452558" y="5688186"/>
              <a:ext cx="1262556"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a:grpSpLocks/>
          </p:cNvGrpSpPr>
          <p:nvPr/>
        </p:nvGrpSpPr>
        <p:grpSpPr bwMode="auto">
          <a:xfrm>
            <a:off x="4479922" y="2977742"/>
            <a:ext cx="2112102" cy="448585"/>
            <a:chOff x="6079294" y="5126038"/>
            <a:chExt cx="1262122" cy="387619"/>
          </a:xfrm>
        </p:grpSpPr>
        <p:sp>
          <p:nvSpPr>
            <p:cNvPr id="10256" name="TextBox 27"/>
            <p:cNvSpPr txBox="1">
              <a:spLocks noChangeArrowheads="1"/>
            </p:cNvSpPr>
            <p:nvPr/>
          </p:nvSpPr>
          <p:spPr bwMode="auto">
            <a:xfrm>
              <a:off x="6377614" y="5287602"/>
              <a:ext cx="704894" cy="226055"/>
            </a:xfrm>
            <a:prstGeom prst="rect">
              <a:avLst/>
            </a:prstGeom>
            <a:solidFill>
              <a:schemeClr val="bg1">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eaLnBrk="0" hangingPunct="0">
                <a:spcBef>
                  <a:spcPct val="20000"/>
                </a:spcBef>
                <a:buChar char="•"/>
                <a:defRPr sz="3200">
                  <a:solidFill>
                    <a:schemeClr val="tx1"/>
                  </a:solidFill>
                  <a:latin typeface="Arial" pitchFamily="34" charset="0"/>
                </a:defRPr>
              </a:lvl1pPr>
              <a:lvl2pPr marL="742950" indent="-285750" defTabSz="957263" eaLnBrk="0" hangingPunct="0">
                <a:spcBef>
                  <a:spcPct val="20000"/>
                </a:spcBef>
                <a:buChar char="–"/>
                <a:defRPr sz="2800">
                  <a:solidFill>
                    <a:schemeClr val="tx1"/>
                  </a:solidFill>
                  <a:latin typeface="Arial" pitchFamily="34" charset="0"/>
                </a:defRPr>
              </a:lvl2pPr>
              <a:lvl3pPr marL="1143000" indent="-228600" defTabSz="957263" eaLnBrk="0" hangingPunct="0">
                <a:spcBef>
                  <a:spcPct val="20000"/>
                </a:spcBef>
                <a:buChar char="•"/>
                <a:defRPr sz="2400">
                  <a:solidFill>
                    <a:schemeClr val="tx1"/>
                  </a:solidFill>
                  <a:latin typeface="Arial" pitchFamily="34" charset="0"/>
                </a:defRPr>
              </a:lvl3pPr>
              <a:lvl4pPr marL="1600200" indent="-228600" defTabSz="957263" eaLnBrk="0" hangingPunct="0">
                <a:spcBef>
                  <a:spcPct val="20000"/>
                </a:spcBef>
                <a:buChar char="–"/>
                <a:defRPr sz="2000">
                  <a:solidFill>
                    <a:schemeClr val="tx1"/>
                  </a:solidFill>
                  <a:latin typeface="Arial" pitchFamily="34" charset="0"/>
                </a:defRPr>
              </a:lvl4pPr>
              <a:lvl5pPr marL="2057400" indent="-228600" defTabSz="957263" eaLnBrk="0" hangingPunct="0">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700" b="1" dirty="0">
                  <a:latin typeface="Calibri" pitchFamily="34" charset="0"/>
                </a:rPr>
                <a:t>$27,178/day</a:t>
              </a:r>
              <a:endParaRPr lang="en-US" altLang="en-US" sz="1700" b="1" dirty="0">
                <a:latin typeface="Calibri" pitchFamily="34" charset="0"/>
              </a:endParaRPr>
            </a:p>
          </p:txBody>
        </p:sp>
        <p:cxnSp>
          <p:nvCxnSpPr>
            <p:cNvPr id="29" name="Straight Arrow Connector 28"/>
            <p:cNvCxnSpPr/>
            <p:nvPr/>
          </p:nvCxnSpPr>
          <p:spPr>
            <a:xfrm>
              <a:off x="6079294" y="5126038"/>
              <a:ext cx="1262122"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028703" y="678028"/>
            <a:ext cx="4168770" cy="369332"/>
          </a:xfrm>
          <a:prstGeom prst="rect">
            <a:avLst/>
          </a:prstGeom>
          <a:noFill/>
        </p:spPr>
        <p:txBody>
          <a:bodyPr wrap="none" rtlCol="0">
            <a:spAutoFit/>
          </a:bodyPr>
          <a:lstStyle/>
          <a:p>
            <a:r>
              <a:rPr lang="en-GB" dirty="0" smtClean="0"/>
              <a:t>Earnings are NOT adjusted for inflation</a:t>
            </a:r>
            <a:endParaRPr lang="en-GB" dirty="0"/>
          </a:p>
        </p:txBody>
      </p:sp>
    </p:spTree>
    <p:extLst>
      <p:ext uri="{BB962C8B-B14F-4D97-AF65-F5344CB8AC3E}">
        <p14:creationId xmlns:p14="http://schemas.microsoft.com/office/powerpoint/2010/main" val="2613059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250" fill="hold"/>
                                        <p:tgtEl>
                                          <p:spTgt spid="5"/>
                                        </p:tgtEl>
                                        <p:attrNameLst>
                                          <p:attrName>ppt_x</p:attrName>
                                        </p:attrNameLst>
                                      </p:cBhvr>
                                      <p:tavLst>
                                        <p:tav tm="0">
                                          <p:val>
                                            <p:strVal val="#ppt_x"/>
                                          </p:val>
                                        </p:tav>
                                        <p:tav tm="100000">
                                          <p:val>
                                            <p:strVal val="#ppt_x"/>
                                          </p:val>
                                        </p:tav>
                                      </p:tavLst>
                                    </p:anim>
                                    <p:anim calcmode="lin" valueType="num">
                                      <p:cBhvr additive="base">
                                        <p:cTn id="8" dur="225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2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ppt_x"/>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3175"/>
            <a:ext cx="8229600" cy="1143000"/>
          </a:xfrm>
        </p:spPr>
        <p:txBody>
          <a:bodyPr/>
          <a:lstStyle/>
          <a:p>
            <a:r>
              <a:rPr lang="en-GB" altLang="en-US" sz="3600" dirty="0" smtClean="0"/>
              <a:t>Chart 2: Growth of Trade &amp; Cargo Fleet</a:t>
            </a:r>
          </a:p>
        </p:txBody>
      </p:sp>
      <p:graphicFrame>
        <p:nvGraphicFramePr>
          <p:cNvPr id="12291" name="Chart Placeholder 3"/>
          <p:cNvGraphicFramePr>
            <a:graphicFrameLocks noGrp="1"/>
          </p:cNvGraphicFramePr>
          <p:nvPr>
            <p:ph type="chart" idx="1"/>
            <p:extLst>
              <p:ext uri="{D42A27DB-BD31-4B8C-83A1-F6EECF244321}">
                <p14:modId xmlns:p14="http://schemas.microsoft.com/office/powerpoint/2010/main" val="1530406226"/>
              </p:ext>
            </p:extLst>
          </p:nvPr>
        </p:nvGraphicFramePr>
        <p:xfrm>
          <a:off x="436563" y="1371600"/>
          <a:ext cx="8139112" cy="4613275"/>
        </p:xfrm>
        <a:graphic>
          <a:graphicData uri="http://schemas.openxmlformats.org/presentationml/2006/ole">
            <mc:AlternateContent xmlns:mc="http://schemas.openxmlformats.org/markup-compatibility/2006">
              <mc:Choice xmlns:v="urn:schemas-microsoft-com:vml" Requires="v">
                <p:oleObj spid="_x0000_s12368" name="Worksheet" r:id="rId4" imgW="8115294" imgH="4600604" progId="Excel.Sheet.8">
                  <p:embed/>
                </p:oleObj>
              </mc:Choice>
              <mc:Fallback>
                <p:oleObj name="Worksheet" r:id="rId4" imgW="8115294" imgH="4600604" progId="Excel.Sheet.8">
                  <p:embed/>
                  <p:pic>
                    <p:nvPicPr>
                      <p:cNvPr id="0" name="Chart Placeholder 3"/>
                      <p:cNvPicPr>
                        <a:picLocks noGrp="1" noChangeArrowheads="1"/>
                      </p:cNvPicPr>
                      <p:nvPr/>
                    </p:nvPicPr>
                    <p:blipFill>
                      <a:blip r:embed="rId5"/>
                      <a:srcRect/>
                      <a:stretch>
                        <a:fillRect/>
                      </a:stretch>
                    </p:blipFill>
                    <p:spPr bwMode="auto">
                      <a:xfrm>
                        <a:off x="436563" y="1371600"/>
                        <a:ext cx="8139112" cy="46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2" name="TextBox 4"/>
          <p:cNvSpPr txBox="1">
            <a:spLocks noChangeArrowheads="1"/>
          </p:cNvSpPr>
          <p:nvPr/>
        </p:nvSpPr>
        <p:spPr bwMode="auto">
          <a:xfrm>
            <a:off x="1104900" y="846138"/>
            <a:ext cx="703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2400"/>
              <a:t>Shows the “rolling” 7 Year Increase in trade &amp; fleet</a:t>
            </a:r>
          </a:p>
        </p:txBody>
      </p:sp>
      <p:grpSp>
        <p:nvGrpSpPr>
          <p:cNvPr id="4" name="Group 3"/>
          <p:cNvGrpSpPr/>
          <p:nvPr/>
        </p:nvGrpSpPr>
        <p:grpSpPr>
          <a:xfrm>
            <a:off x="5946197" y="2010931"/>
            <a:ext cx="1314450" cy="1296133"/>
            <a:chOff x="5946197" y="2010931"/>
            <a:chExt cx="1314450" cy="1296133"/>
          </a:xfrm>
        </p:grpSpPr>
        <p:sp>
          <p:nvSpPr>
            <p:cNvPr id="12294" name="TextBox 5"/>
            <p:cNvSpPr txBox="1">
              <a:spLocks noChangeArrowheads="1"/>
            </p:cNvSpPr>
            <p:nvPr/>
          </p:nvSpPr>
          <p:spPr bwMode="auto">
            <a:xfrm>
              <a:off x="5946197" y="2476067"/>
              <a:ext cx="1314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600" dirty="0" smtClean="0"/>
                <a:t>World Fleet </a:t>
              </a:r>
              <a:r>
                <a:rPr lang="en-GB" altLang="en-US" sz="1600" dirty="0"/>
                <a:t>grows faster than </a:t>
              </a:r>
              <a:r>
                <a:rPr lang="en-GB" altLang="en-US" sz="1600" dirty="0" smtClean="0"/>
                <a:t>trade</a:t>
              </a:r>
              <a:endParaRPr lang="en-GB" altLang="en-US" sz="1600" dirty="0"/>
            </a:p>
          </p:txBody>
        </p:sp>
        <p:cxnSp>
          <p:nvCxnSpPr>
            <p:cNvPr id="5" name="Straight Arrow Connector 4"/>
            <p:cNvCxnSpPr/>
            <p:nvPr/>
          </p:nvCxnSpPr>
          <p:spPr>
            <a:xfrm flipV="1">
              <a:off x="6603422" y="2010931"/>
              <a:ext cx="1" cy="465136"/>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640258" y="3831957"/>
            <a:ext cx="1778793" cy="1315894"/>
            <a:chOff x="5640258" y="3831957"/>
            <a:chExt cx="1778793" cy="1315894"/>
          </a:xfrm>
        </p:grpSpPr>
        <p:sp>
          <p:nvSpPr>
            <p:cNvPr id="12295" name="TextBox 1"/>
            <p:cNvSpPr txBox="1">
              <a:spLocks noChangeArrowheads="1"/>
            </p:cNvSpPr>
            <p:nvPr/>
          </p:nvSpPr>
          <p:spPr bwMode="auto">
            <a:xfrm>
              <a:off x="5640258" y="4224521"/>
              <a:ext cx="17787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dirty="0"/>
                <a:t>Sea trade </a:t>
              </a:r>
              <a:r>
                <a:rPr lang="en-GB" altLang="en-US" sz="1800" dirty="0" smtClean="0"/>
                <a:t>steady </a:t>
              </a:r>
              <a:r>
                <a:rPr lang="en-GB" altLang="en-US" sz="1800" dirty="0"/>
                <a:t>at 4% growth</a:t>
              </a:r>
            </a:p>
          </p:txBody>
        </p:sp>
        <p:cxnSp>
          <p:nvCxnSpPr>
            <p:cNvPr id="13" name="Straight Arrow Connector 12"/>
            <p:cNvCxnSpPr/>
            <p:nvPr/>
          </p:nvCxnSpPr>
          <p:spPr>
            <a:xfrm flipV="1">
              <a:off x="6539705" y="3831957"/>
              <a:ext cx="1" cy="519633"/>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629217" y="4351590"/>
            <a:ext cx="3425825" cy="767214"/>
            <a:chOff x="1619477" y="4224521"/>
            <a:chExt cx="3425825" cy="767214"/>
          </a:xfrm>
        </p:grpSpPr>
        <p:sp>
          <p:nvSpPr>
            <p:cNvPr id="12293" name="TextBox 1"/>
            <p:cNvSpPr txBox="1">
              <a:spLocks noChangeArrowheads="1"/>
            </p:cNvSpPr>
            <p:nvPr/>
          </p:nvSpPr>
          <p:spPr bwMode="auto">
            <a:xfrm>
              <a:off x="1619477" y="4621848"/>
              <a:ext cx="342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dirty="0"/>
                <a:t>Fleet grows slower than trade</a:t>
              </a:r>
            </a:p>
          </p:txBody>
        </p:sp>
        <p:cxnSp>
          <p:nvCxnSpPr>
            <p:cNvPr id="8" name="Straight Arrow Connector 7"/>
            <p:cNvCxnSpPr>
              <a:stCxn id="12293" idx="0"/>
            </p:cNvCxnSpPr>
            <p:nvPr/>
          </p:nvCxnSpPr>
          <p:spPr>
            <a:xfrm flipH="1" flipV="1">
              <a:off x="3332389" y="4224521"/>
              <a:ext cx="1" cy="39732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879475"/>
          </a:xfrm>
        </p:spPr>
        <p:txBody>
          <a:bodyPr/>
          <a:lstStyle/>
          <a:p>
            <a:pPr eaLnBrk="1" hangingPunct="1"/>
            <a:r>
              <a:rPr lang="en-GB" altLang="en-US" sz="3200" dirty="0" smtClean="0"/>
              <a:t>Chart 3: “Shadow” Surplus &amp; Laid </a:t>
            </a:r>
            <a:r>
              <a:rPr lang="en-GB" altLang="en-US" sz="3200" dirty="0"/>
              <a:t>Up </a:t>
            </a:r>
            <a:r>
              <a:rPr lang="en-GB" altLang="en-US" sz="3200" dirty="0" smtClean="0"/>
              <a:t>Tonnage</a:t>
            </a:r>
          </a:p>
        </p:txBody>
      </p:sp>
      <p:graphicFrame>
        <p:nvGraphicFramePr>
          <p:cNvPr id="11267" name="Object 3"/>
          <p:cNvGraphicFramePr>
            <a:graphicFrameLocks noGrp="1" noChangeAspect="1"/>
          </p:cNvGraphicFramePr>
          <p:nvPr>
            <p:ph sz="half" idx="1"/>
          </p:nvPr>
        </p:nvGraphicFramePr>
        <p:xfrm>
          <a:off x="269875" y="1341438"/>
          <a:ext cx="8355013" cy="5322887"/>
        </p:xfrm>
        <a:graphic>
          <a:graphicData uri="http://schemas.openxmlformats.org/presentationml/2006/ole">
            <mc:AlternateContent xmlns:mc="http://schemas.openxmlformats.org/markup-compatibility/2006">
              <mc:Choice xmlns:v="urn:schemas-microsoft-com:vml" Requires="v">
                <p:oleObj spid="_x0000_s11347" name="Chart" r:id="rId4" imgW="8162735" imgH="5200826" progId="MSGraph.Chart.8">
                  <p:embed followColorScheme="full"/>
                </p:oleObj>
              </mc:Choice>
              <mc:Fallback>
                <p:oleObj name="Chart" r:id="rId4" imgW="8162735" imgH="5200826"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1341438"/>
                        <a:ext cx="8355013"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Line 4"/>
          <p:cNvSpPr>
            <a:spLocks noChangeShapeType="1"/>
          </p:cNvSpPr>
          <p:nvPr/>
        </p:nvSpPr>
        <p:spPr bwMode="auto">
          <a:xfrm>
            <a:off x="2413000" y="33591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53605" name="Text Box 5"/>
          <p:cNvSpPr txBox="1">
            <a:spLocks noChangeArrowheads="1"/>
          </p:cNvSpPr>
          <p:nvPr/>
        </p:nvSpPr>
        <p:spPr bwMode="auto">
          <a:xfrm>
            <a:off x="1486021" y="847398"/>
            <a:ext cx="6314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a:solidFill>
                  <a:schemeClr val="tx2"/>
                </a:solidFill>
                <a:cs typeface="Arial" pitchFamily="34" charset="0"/>
              </a:rPr>
              <a:t>Shows </a:t>
            </a:r>
            <a:r>
              <a:rPr lang="en-GB" altLang="en-US" sz="1800" dirty="0" smtClean="0">
                <a:solidFill>
                  <a:schemeClr val="tx2"/>
                </a:solidFill>
                <a:cs typeface="Arial" pitchFamily="34" charset="0"/>
              </a:rPr>
              <a:t>“Shadow” surplus tonnage and the proportion laid up</a:t>
            </a:r>
            <a:endParaRPr lang="en-US" altLang="en-US" sz="1800" dirty="0">
              <a:cs typeface="Arial" pitchFamily="34" charset="0"/>
            </a:endParaRPr>
          </a:p>
        </p:txBody>
      </p:sp>
      <p:grpSp>
        <p:nvGrpSpPr>
          <p:cNvPr id="11276" name="Group 12"/>
          <p:cNvGrpSpPr>
            <a:grpSpLocks/>
          </p:cNvGrpSpPr>
          <p:nvPr/>
        </p:nvGrpSpPr>
        <p:grpSpPr bwMode="auto">
          <a:xfrm>
            <a:off x="5861050" y="2379663"/>
            <a:ext cx="2336800" cy="1477962"/>
            <a:chOff x="3111" y="1814"/>
            <a:chExt cx="1369" cy="1096"/>
          </a:xfrm>
        </p:grpSpPr>
        <p:sp>
          <p:nvSpPr>
            <p:cNvPr id="11271" name="Text Box 7"/>
            <p:cNvSpPr txBox="1">
              <a:spLocks noChangeArrowheads="1"/>
            </p:cNvSpPr>
            <p:nvPr/>
          </p:nvSpPr>
          <p:spPr bwMode="auto">
            <a:xfrm>
              <a:off x="3111" y="1814"/>
              <a:ext cx="1026" cy="1096"/>
            </a:xfrm>
            <a:prstGeom prst="rect">
              <a:avLst/>
            </a:prstGeom>
            <a:solidFill>
              <a:schemeClr val="bg2">
                <a:lumMod val="75000"/>
              </a:schemeClr>
            </a:solidFill>
            <a:ln>
              <a:noFill/>
            </a:ln>
            <a:effectLst/>
            <a:extLst/>
          </p:spPr>
          <p:txBody>
            <a:bodyPr wrap="square">
              <a:spAutoFit/>
            </a:bodyPr>
            <a:lstStyle>
              <a:defPPr>
                <a:defRPr lang="en-GB"/>
              </a:defPPr>
              <a:lvl1pPr algn="ctr">
                <a:defRPr>
                  <a:solidFill>
                    <a:schemeClr val="bg1"/>
                  </a:solidFill>
                  <a:latin typeface="Arial" charset="0"/>
                </a:defRPr>
              </a:lvl1pPr>
            </a:lstStyle>
            <a:p>
              <a:r>
                <a:rPr lang="en-GB" altLang="en-US" dirty="0"/>
                <a:t>“Shadow” surplus is soaked up by slow steaming today</a:t>
              </a:r>
            </a:p>
          </p:txBody>
        </p:sp>
        <p:sp>
          <p:nvSpPr>
            <p:cNvPr id="11277" name="Line 8"/>
            <p:cNvSpPr>
              <a:spLocks noChangeShapeType="1"/>
            </p:cNvSpPr>
            <p:nvPr/>
          </p:nvSpPr>
          <p:spPr bwMode="auto">
            <a:xfrm>
              <a:off x="4137" y="2362"/>
              <a:ext cx="343" cy="1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 name="Group 5"/>
          <p:cNvGrpSpPr>
            <a:grpSpLocks/>
          </p:cNvGrpSpPr>
          <p:nvPr/>
        </p:nvGrpSpPr>
        <p:grpSpPr bwMode="auto">
          <a:xfrm>
            <a:off x="1486021" y="1940033"/>
            <a:ext cx="2418332" cy="2308324"/>
            <a:chOff x="3402133" y="899071"/>
            <a:chExt cx="2417948" cy="2308089"/>
          </a:xfrm>
        </p:grpSpPr>
        <p:sp>
          <p:nvSpPr>
            <p:cNvPr id="10" name="Text Box 7"/>
            <p:cNvSpPr txBox="1">
              <a:spLocks noChangeArrowheads="1"/>
            </p:cNvSpPr>
            <p:nvPr/>
          </p:nvSpPr>
          <p:spPr bwMode="auto">
            <a:xfrm>
              <a:off x="3402133" y="899071"/>
              <a:ext cx="1682484" cy="2308089"/>
            </a:xfrm>
            <a:prstGeom prst="rect">
              <a:avLst/>
            </a:prstGeom>
            <a:solidFill>
              <a:schemeClr val="bg2">
                <a:lumMod val="75000"/>
              </a:schemeClr>
            </a:solidFill>
            <a:ln>
              <a:noFill/>
            </a:ln>
            <a:effectLst/>
            <a:extLst/>
          </p:spPr>
          <p:txBody>
            <a:bodyPr wrap="square">
              <a:spAutoFit/>
            </a:bodyPr>
            <a:lstStyle/>
            <a:p>
              <a:pPr algn="ctr">
                <a:defRPr/>
              </a:pPr>
              <a:r>
                <a:rPr lang="en-GB" altLang="en-US" dirty="0" smtClean="0">
                  <a:solidFill>
                    <a:schemeClr val="bg1"/>
                  </a:solidFill>
                  <a:latin typeface="Arial" charset="0"/>
                </a:rPr>
                <a:t>“Shadow” Surplus – tonnage in excess of the dwt of ships needed to carry trade at full speed</a:t>
              </a:r>
              <a:endParaRPr lang="en-GB" altLang="en-US" dirty="0">
                <a:solidFill>
                  <a:schemeClr val="bg1"/>
                </a:solidFill>
                <a:latin typeface="Arial" charset="0"/>
              </a:endParaRPr>
            </a:p>
          </p:txBody>
        </p:sp>
        <p:cxnSp>
          <p:nvCxnSpPr>
            <p:cNvPr id="11275" name="Straight Arrow Connector 2"/>
            <p:cNvCxnSpPr>
              <a:cxnSpLocks noChangeShapeType="1"/>
            </p:cNvCxnSpPr>
            <p:nvPr/>
          </p:nvCxnSpPr>
          <p:spPr bwMode="auto">
            <a:xfrm>
              <a:off x="5096464" y="1669646"/>
              <a:ext cx="723617" cy="64927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272" name="Oval 11"/>
          <p:cNvSpPr>
            <a:spLocks noChangeArrowheads="1"/>
          </p:cNvSpPr>
          <p:nvPr/>
        </p:nvSpPr>
        <p:spPr bwMode="auto">
          <a:xfrm>
            <a:off x="130175" y="6400800"/>
            <a:ext cx="463550" cy="4460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a:cs typeface="Arial" pitchFamily="34" charset="0"/>
              </a:rPr>
              <a:t>7a</a:t>
            </a:r>
          </a:p>
        </p:txBody>
      </p:sp>
      <p:sp>
        <p:nvSpPr>
          <p:cNvPr id="11273" name="TextBox 12"/>
          <p:cNvSpPr txBox="1">
            <a:spLocks noChangeArrowheads="1"/>
          </p:cNvSpPr>
          <p:nvPr/>
        </p:nvSpPr>
        <p:spPr bwMode="auto">
          <a:xfrm>
            <a:off x="28575" y="7031038"/>
            <a:ext cx="259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Updated 8 August 2014</a:t>
            </a:r>
          </a:p>
        </p:txBody>
      </p:sp>
      <p:cxnSp>
        <p:nvCxnSpPr>
          <p:cNvPr id="4" name="Straight Arrow Connector 3"/>
          <p:cNvCxnSpPr/>
          <p:nvPr/>
        </p:nvCxnSpPr>
        <p:spPr>
          <a:xfrm flipV="1">
            <a:off x="9397627" y="4572000"/>
            <a:ext cx="2132599" cy="1451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fade">
                                      <p:cBhvr>
                                        <p:cTn id="12" dur="175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in-t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993" y="1038226"/>
            <a:ext cx="20955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4"/>
          <p:cNvSpPr>
            <a:spLocks noChangeShapeType="1"/>
          </p:cNvSpPr>
          <p:nvPr/>
        </p:nvSpPr>
        <p:spPr bwMode="auto">
          <a:xfrm>
            <a:off x="0" y="1116013"/>
            <a:ext cx="9144000" cy="0"/>
          </a:xfrm>
          <a:prstGeom prst="line">
            <a:avLst/>
          </a:prstGeom>
          <a:noFill/>
          <a:ln w="889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 name="WordArt 5"/>
          <p:cNvSpPr>
            <a:spLocks noChangeArrowheads="1" noChangeShapeType="1" noTextEdit="1"/>
          </p:cNvSpPr>
          <p:nvPr/>
        </p:nvSpPr>
        <p:spPr bwMode="auto">
          <a:xfrm>
            <a:off x="5227528" y="5934530"/>
            <a:ext cx="1273175" cy="430213"/>
          </a:xfrm>
          <a:prstGeom prst="rect">
            <a:avLst/>
          </a:prstGeom>
        </p:spPr>
        <p:txBody>
          <a:bodyPr wrap="none" numCol="1" fromWordArt="1">
            <a:prstTxWarp prst="textPlain">
              <a:avLst>
                <a:gd name="adj" fmla="val 50000"/>
              </a:avLst>
            </a:prstTxWarp>
          </a:bodyPr>
          <a:lstStyle/>
          <a:p>
            <a:pPr algn="ctr"/>
            <a:r>
              <a:rPr lang="en-GB" sz="3600" kern="10" dirty="0">
                <a:ln w="9525">
                  <a:solidFill>
                    <a:schemeClr val="tx1"/>
                  </a:solidFill>
                  <a:round/>
                  <a:headEnd/>
                  <a:tailEnd/>
                </a:ln>
                <a:solidFill>
                  <a:srgbClr val="333333"/>
                </a:solidFill>
                <a:latin typeface="Arial Black"/>
              </a:rPr>
              <a:t>2011</a:t>
            </a:r>
          </a:p>
        </p:txBody>
      </p:sp>
      <p:sp>
        <p:nvSpPr>
          <p:cNvPr id="4102" name="WordArt 6"/>
          <p:cNvSpPr>
            <a:spLocks noChangeArrowheads="1" noChangeShapeType="1" noTextEdit="1"/>
          </p:cNvSpPr>
          <p:nvPr/>
        </p:nvSpPr>
        <p:spPr bwMode="auto">
          <a:xfrm>
            <a:off x="3123750" y="5934530"/>
            <a:ext cx="1190625" cy="423863"/>
          </a:xfrm>
          <a:prstGeom prst="rect">
            <a:avLst/>
          </a:prstGeom>
        </p:spPr>
        <p:txBody>
          <a:bodyPr wrap="none" fromWordArt="1">
            <a:prstTxWarp prst="textPlain">
              <a:avLst>
                <a:gd name="adj" fmla="val 50000"/>
              </a:avLst>
            </a:prstTxWarp>
          </a:bodyPr>
          <a:lstStyle/>
          <a:p>
            <a:pPr algn="ctr"/>
            <a:r>
              <a:rPr lang="en-GB" sz="3600" kern="10" dirty="0">
                <a:ln w="9525">
                  <a:solidFill>
                    <a:schemeClr val="tx1"/>
                  </a:solidFill>
                  <a:round/>
                  <a:headEnd/>
                  <a:tailEnd/>
                </a:ln>
                <a:solidFill>
                  <a:srgbClr val="969696"/>
                </a:solidFill>
                <a:latin typeface="Arial Black"/>
              </a:rPr>
              <a:t>2001</a:t>
            </a:r>
          </a:p>
        </p:txBody>
      </p:sp>
      <p:sp>
        <p:nvSpPr>
          <p:cNvPr id="4103" name="WordArt 7"/>
          <p:cNvSpPr>
            <a:spLocks noChangeArrowheads="1" noChangeShapeType="1" noTextEdit="1"/>
          </p:cNvSpPr>
          <p:nvPr/>
        </p:nvSpPr>
        <p:spPr bwMode="auto">
          <a:xfrm>
            <a:off x="146050" y="1433740"/>
            <a:ext cx="6053138" cy="339725"/>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chemeClr val="accent5"/>
                </a:solidFill>
                <a:latin typeface="Arial Black"/>
              </a:rPr>
              <a:t>Another crisis lurking in the wings?....</a:t>
            </a:r>
            <a:endParaRPr lang="en-GB" sz="3600" kern="10" dirty="0">
              <a:ln w="9525">
                <a:solidFill>
                  <a:srgbClr val="000000"/>
                </a:solidFill>
                <a:round/>
                <a:headEnd/>
                <a:tailEnd/>
              </a:ln>
              <a:solidFill>
                <a:schemeClr val="accent5"/>
              </a:solidFill>
              <a:latin typeface="Arial Black"/>
            </a:endParaRPr>
          </a:p>
        </p:txBody>
      </p:sp>
      <p:sp>
        <p:nvSpPr>
          <p:cNvPr id="4104" name="WordArt 8"/>
          <p:cNvSpPr>
            <a:spLocks noChangeArrowheads="1" noChangeShapeType="1" noTextEdit="1"/>
          </p:cNvSpPr>
          <p:nvPr/>
        </p:nvSpPr>
        <p:spPr bwMode="auto">
          <a:xfrm>
            <a:off x="631032" y="5934530"/>
            <a:ext cx="1190625" cy="423863"/>
          </a:xfrm>
          <a:prstGeom prst="rect">
            <a:avLst/>
          </a:prstGeom>
        </p:spPr>
        <p:txBody>
          <a:bodyPr wrap="none" fromWordArt="1">
            <a:prstTxWarp prst="textPlain">
              <a:avLst>
                <a:gd name="adj" fmla="val 50000"/>
              </a:avLst>
            </a:prstTxWarp>
          </a:bodyPr>
          <a:lstStyle/>
          <a:p>
            <a:pPr algn="ctr"/>
            <a:r>
              <a:rPr lang="en-GB" sz="3600" kern="10" dirty="0" smtClean="0">
                <a:ln w="9525">
                  <a:solidFill>
                    <a:schemeClr val="tx1"/>
                  </a:solidFill>
                  <a:round/>
                  <a:headEnd/>
                  <a:tailEnd/>
                </a:ln>
                <a:solidFill>
                  <a:srgbClr val="333333"/>
                </a:solidFill>
                <a:latin typeface="Arial Black"/>
              </a:rPr>
              <a:t>1997</a:t>
            </a:r>
            <a:endParaRPr lang="en-GB" sz="3600" kern="10" dirty="0">
              <a:ln w="9525">
                <a:solidFill>
                  <a:schemeClr val="tx1"/>
                </a:solidFill>
                <a:round/>
                <a:headEnd/>
                <a:tailEnd/>
              </a:ln>
              <a:solidFill>
                <a:srgbClr val="333333"/>
              </a:solidFill>
              <a:latin typeface="Arial Black"/>
            </a:endParaRPr>
          </a:p>
        </p:txBody>
      </p:sp>
      <p:pic>
        <p:nvPicPr>
          <p:cNvPr id="4105" name="Picture 9" descr="big_cover"/>
          <p:cNvPicPr>
            <a:picLocks noChangeAspect="1" noChangeArrowheads="1"/>
          </p:cNvPicPr>
          <p:nvPr/>
        </p:nvPicPr>
        <p:blipFill>
          <a:blip r:embed="rId3">
            <a:extLst>
              <a:ext uri="{28A0092B-C50C-407E-A947-70E740481C1C}">
                <a14:useLocalDpi xmlns:a14="http://schemas.microsoft.com/office/drawing/2010/main" val="0"/>
              </a:ext>
            </a:extLst>
          </a:blip>
          <a:srcRect b="27254"/>
          <a:stretch>
            <a:fillRect/>
          </a:stretch>
        </p:blipFill>
        <p:spPr bwMode="auto">
          <a:xfrm>
            <a:off x="2668551" y="3885930"/>
            <a:ext cx="2022929" cy="18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AutoShape 10"/>
          <p:cNvSpPr>
            <a:spLocks noChangeArrowheads="1"/>
          </p:cNvSpPr>
          <p:nvPr/>
        </p:nvSpPr>
        <p:spPr bwMode="auto">
          <a:xfrm>
            <a:off x="2907429" y="2274066"/>
            <a:ext cx="2139800" cy="1178492"/>
          </a:xfrm>
          <a:prstGeom prst="wedgeEllipseCallout">
            <a:avLst>
              <a:gd name="adj1" fmla="val -12656"/>
              <a:gd name="adj2" fmla="val 88349"/>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GB" altLang="en-US" dirty="0">
                <a:solidFill>
                  <a:schemeClr val="bg1"/>
                </a:solidFill>
                <a:latin typeface="Arial" charset="0"/>
                <a:cs typeface="Arial" charset="0"/>
              </a:rPr>
              <a:t>Dot.com crisis - millionaire for a day</a:t>
            </a:r>
            <a:endParaRPr lang="en-US" altLang="en-US" dirty="0">
              <a:solidFill>
                <a:schemeClr val="bg1"/>
              </a:solidFill>
              <a:latin typeface="Arial" charset="0"/>
              <a:cs typeface="Arial" charset="0"/>
            </a:endParaRPr>
          </a:p>
        </p:txBody>
      </p:sp>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934" y="3898202"/>
            <a:ext cx="1451655" cy="181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AutoShape 13"/>
          <p:cNvSpPr>
            <a:spLocks noChangeArrowheads="1"/>
          </p:cNvSpPr>
          <p:nvPr/>
        </p:nvSpPr>
        <p:spPr bwMode="auto">
          <a:xfrm>
            <a:off x="5014347" y="2249035"/>
            <a:ext cx="2079285" cy="1364739"/>
          </a:xfrm>
          <a:prstGeom prst="wedgeEllipseCallout">
            <a:avLst>
              <a:gd name="adj1" fmla="val 15068"/>
              <a:gd name="adj2" fmla="val 79240"/>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GB" altLang="en-US" dirty="0">
                <a:solidFill>
                  <a:schemeClr val="bg1"/>
                </a:solidFill>
                <a:latin typeface="Arial" charset="0"/>
                <a:cs typeface="Arial" charset="0"/>
              </a:rPr>
              <a:t>Are these sovereign bonds for the bin, pal?</a:t>
            </a:r>
            <a:endParaRPr lang="en-US" altLang="en-US" dirty="0">
              <a:solidFill>
                <a:schemeClr val="bg1"/>
              </a:solidFill>
              <a:latin typeface="Arial" charset="0"/>
              <a:cs typeface="Arial" charset="0"/>
            </a:endParaRPr>
          </a:p>
        </p:txBody>
      </p:sp>
      <p:sp>
        <p:nvSpPr>
          <p:cNvPr id="14" name="WordArt 2"/>
          <p:cNvSpPr>
            <a:spLocks noChangeArrowheads="1" noChangeShapeType="1" noTextEdit="1"/>
          </p:cNvSpPr>
          <p:nvPr/>
        </p:nvSpPr>
        <p:spPr bwMode="auto">
          <a:xfrm>
            <a:off x="984250" y="210231"/>
            <a:ext cx="7359650" cy="876300"/>
          </a:xfrm>
          <a:prstGeom prst="rect">
            <a:avLst/>
          </a:prstGeom>
        </p:spPr>
        <p:txBody>
          <a:bodyPr wrap="none" fromWordArt="1">
            <a:prstTxWarp prst="textWave2">
              <a:avLst>
                <a:gd name="adj1" fmla="val 13005"/>
                <a:gd name="adj2" fmla="val 0"/>
              </a:avLst>
            </a:prstTxWarp>
          </a:bodyPr>
          <a:lstStyle/>
          <a:p>
            <a:pPr algn="ctr"/>
            <a:r>
              <a:rPr lang="en-GB" sz="3600" kern="10" dirty="0" smtClean="0">
                <a:ln w="9525">
                  <a:solidFill>
                    <a:srgbClr val="000000"/>
                  </a:solidFill>
                  <a:round/>
                  <a:headEnd/>
                  <a:tailEnd/>
                </a:ln>
                <a:latin typeface="Arial"/>
                <a:cs typeface="Arial"/>
              </a:rPr>
              <a:t>2. World Economy &amp; Ship Demand</a:t>
            </a:r>
            <a:endParaRPr lang="en-GB" sz="3600" kern="10" dirty="0">
              <a:ln w="9525">
                <a:solidFill>
                  <a:srgbClr val="000000"/>
                </a:solidFill>
                <a:round/>
                <a:headEnd/>
                <a:tailEnd/>
              </a:ln>
              <a:latin typeface="Arial"/>
              <a:cs typeface="Arial"/>
            </a:endParaRPr>
          </a:p>
        </p:txBody>
      </p:sp>
      <p:pic>
        <p:nvPicPr>
          <p:cNvPr id="71682" name="Picture 2" descr="http://archive.fortune.com/assets/i2.cdn.turner.com/money/galleries/2008/fortune/0810/gallery.financial_disasters.fortune/images/5_asian_contagion.gi.jpg"/>
          <p:cNvPicPr>
            <a:picLocks noChangeAspect="1" noChangeArrowheads="1"/>
          </p:cNvPicPr>
          <p:nvPr/>
        </p:nvPicPr>
        <p:blipFill rotWithShape="1">
          <a:blip r:embed="rId5">
            <a:extLst>
              <a:ext uri="{28A0092B-C50C-407E-A947-70E740481C1C}">
                <a14:useLocalDpi xmlns:a14="http://schemas.microsoft.com/office/drawing/2010/main" val="0"/>
              </a:ext>
            </a:extLst>
          </a:blip>
          <a:srcRect l="3886" r="9167" b="28434"/>
          <a:stretch/>
        </p:blipFill>
        <p:spPr bwMode="auto">
          <a:xfrm>
            <a:off x="102509" y="3949220"/>
            <a:ext cx="2160588" cy="1814991"/>
          </a:xfrm>
          <a:prstGeom prst="rect">
            <a:avLst/>
          </a:prstGeom>
          <a:noFill/>
          <a:extLst>
            <a:ext uri="{909E8E84-426E-40dd-AFC4-6F175D3DCCD1}">
              <a14:hiddenFill xmlns:a14="http://schemas.microsoft.com/office/drawing/2010/main">
                <a:solidFill>
                  <a:srgbClr val="FFFFFF"/>
                </a:solidFill>
              </a14:hiddenFill>
            </a:ext>
          </a:extLst>
        </p:spPr>
      </p:pic>
      <p:sp>
        <p:nvSpPr>
          <p:cNvPr id="4107" name="AutoShape 11"/>
          <p:cNvSpPr>
            <a:spLocks noChangeArrowheads="1"/>
          </p:cNvSpPr>
          <p:nvPr/>
        </p:nvSpPr>
        <p:spPr bwMode="auto">
          <a:xfrm>
            <a:off x="261256" y="2177342"/>
            <a:ext cx="2395199" cy="1020990"/>
          </a:xfrm>
          <a:prstGeom prst="wedgeEllipseCallout">
            <a:avLst>
              <a:gd name="adj1" fmla="val -9951"/>
              <a:gd name="adj2" fmla="val 146565"/>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GB" altLang="en-US" dirty="0">
                <a:solidFill>
                  <a:schemeClr val="bg1"/>
                </a:solidFill>
                <a:latin typeface="Arial" charset="0"/>
                <a:cs typeface="Arial" charset="0"/>
              </a:rPr>
              <a:t>Collapse of Thai baht sparked Asia Crisis</a:t>
            </a:r>
            <a:endParaRPr lang="en-US" altLang="en-US" dirty="0">
              <a:solidFill>
                <a:schemeClr val="bg1"/>
              </a:solidFill>
              <a:latin typeface="Arial" charset="0"/>
              <a:cs typeface="Arial" charset="0"/>
            </a:endParaRPr>
          </a:p>
        </p:txBody>
      </p:sp>
      <p:grpSp>
        <p:nvGrpSpPr>
          <p:cNvPr id="3" name="Group 2"/>
          <p:cNvGrpSpPr/>
          <p:nvPr/>
        </p:nvGrpSpPr>
        <p:grpSpPr>
          <a:xfrm>
            <a:off x="6836229" y="1794557"/>
            <a:ext cx="2351203" cy="4527438"/>
            <a:chOff x="6836229" y="1794557"/>
            <a:chExt cx="2351203" cy="4527438"/>
          </a:xfrm>
        </p:grpSpPr>
        <p:pic>
          <p:nvPicPr>
            <p:cNvPr id="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147" y="3907146"/>
              <a:ext cx="1451655" cy="181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08147" y="3907146"/>
              <a:ext cx="1451655" cy="1825895"/>
            </a:xfrm>
            <a:prstGeom prst="rect">
              <a:avLst/>
            </a:prstGeom>
            <a:solidFill>
              <a:schemeClr val="bg1">
                <a:lumMod val="8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WordArt 5"/>
            <p:cNvSpPr>
              <a:spLocks noChangeArrowheads="1" noChangeShapeType="1" noTextEdit="1"/>
            </p:cNvSpPr>
            <p:nvPr/>
          </p:nvSpPr>
          <p:spPr bwMode="auto">
            <a:xfrm>
              <a:off x="7197388" y="5891782"/>
              <a:ext cx="1273175" cy="430213"/>
            </a:xfrm>
            <a:prstGeom prst="rect">
              <a:avLst/>
            </a:prstGeom>
          </p:spPr>
          <p:txBody>
            <a:bodyPr wrap="none" numCol="1" fromWordArt="1">
              <a:prstTxWarp prst="textPlain">
                <a:avLst>
                  <a:gd name="adj" fmla="val 50000"/>
                </a:avLst>
              </a:prstTxWarp>
            </a:bodyPr>
            <a:lstStyle/>
            <a:p>
              <a:pPr algn="ctr"/>
              <a:r>
                <a:rPr lang="en-GB" sz="3600" kern="10" dirty="0" smtClean="0">
                  <a:ln w="9525">
                    <a:solidFill>
                      <a:schemeClr val="tx1"/>
                    </a:solidFill>
                    <a:round/>
                    <a:headEnd/>
                    <a:tailEnd/>
                  </a:ln>
                  <a:solidFill>
                    <a:srgbClr val="333333"/>
                  </a:solidFill>
                  <a:latin typeface="Arial Black"/>
                </a:rPr>
                <a:t>201</a:t>
              </a:r>
              <a:r>
                <a:rPr lang="en-GB" sz="3600" kern="10" dirty="0" smtClean="0">
                  <a:ln w="9525">
                    <a:solidFill>
                      <a:schemeClr val="tx1"/>
                    </a:solidFill>
                    <a:round/>
                    <a:headEnd/>
                    <a:tailEnd/>
                  </a:ln>
                  <a:solidFill>
                    <a:srgbClr val="FF0000"/>
                  </a:solidFill>
                  <a:latin typeface="Arial Black"/>
                </a:rPr>
                <a:t>?</a:t>
              </a:r>
              <a:endParaRPr lang="en-GB" sz="3600" kern="10" dirty="0">
                <a:ln w="9525">
                  <a:solidFill>
                    <a:schemeClr val="tx1"/>
                  </a:solidFill>
                  <a:round/>
                  <a:headEnd/>
                  <a:tailEnd/>
                </a:ln>
                <a:solidFill>
                  <a:srgbClr val="FF0000"/>
                </a:solidFill>
                <a:latin typeface="Arial Black"/>
              </a:endParaRPr>
            </a:p>
          </p:txBody>
        </p:sp>
        <p:sp>
          <p:nvSpPr>
            <p:cNvPr id="20" name="AutoShape 13"/>
            <p:cNvSpPr>
              <a:spLocks noChangeArrowheads="1"/>
            </p:cNvSpPr>
            <p:nvPr/>
          </p:nvSpPr>
          <p:spPr bwMode="auto">
            <a:xfrm>
              <a:off x="6836229" y="1794557"/>
              <a:ext cx="2351203" cy="1364739"/>
            </a:xfrm>
            <a:prstGeom prst="wedgeEllipseCallout">
              <a:avLst>
                <a:gd name="adj1" fmla="val -12156"/>
                <a:gd name="adj2" fmla="val 110082"/>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GB" altLang="en-US" dirty="0" smtClean="0">
                  <a:solidFill>
                    <a:schemeClr val="bg1"/>
                  </a:solidFill>
                  <a:latin typeface="Arial" charset="0"/>
                  <a:cs typeface="Arial" charset="0"/>
                </a:rPr>
                <a:t>Middle East crisis, Lehman Mark 2, China problems??? </a:t>
              </a:r>
              <a:endParaRPr lang="en-US" altLang="en-US" dirty="0">
                <a:solidFill>
                  <a:schemeClr val="bg1"/>
                </a:solidFill>
                <a:latin typeface="Arial" charset="0"/>
                <a:cs typeface="Arial" charset="0"/>
              </a:endParaRPr>
            </a:p>
          </p:txBody>
        </p:sp>
      </p:grpSp>
    </p:spTree>
    <p:extLst>
      <p:ext uri="{BB962C8B-B14F-4D97-AF65-F5344CB8AC3E}">
        <p14:creationId xmlns:p14="http://schemas.microsoft.com/office/powerpoint/2010/main" val="11994327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2727458967"/>
              </p:ext>
            </p:extLst>
          </p:nvPr>
        </p:nvGraphicFramePr>
        <p:xfrm>
          <a:off x="102745" y="1403350"/>
          <a:ext cx="8229600" cy="4176713"/>
        </p:xfrm>
        <a:graphic>
          <a:graphicData uri="http://schemas.openxmlformats.org/presentationml/2006/ole">
            <mc:AlternateContent xmlns:mc="http://schemas.openxmlformats.org/markup-compatibility/2006">
              <mc:Choice xmlns:v="urn:schemas-microsoft-com:vml" Requires="v">
                <p:oleObj spid="_x0000_s69686" name="Chart" r:id="rId3" imgW="8219957" imgH="4533874" progId="MSGraph.Chart.8">
                  <p:embed followColorScheme="full"/>
                </p:oleObj>
              </mc:Choice>
              <mc:Fallback>
                <p:oleObj name="Chart" r:id="rId3" imgW="8219957" imgH="4533874" progId="MSGraph.Chart.8">
                  <p:embed followColorScheme="full"/>
                  <p:pic>
                    <p:nvPicPr>
                      <p:cNvPr id="0" name=""/>
                      <p:cNvPicPr>
                        <a:picLocks noChangeAspect="1" noChangeArrowheads="1"/>
                      </p:cNvPicPr>
                      <p:nvPr/>
                    </p:nvPicPr>
                    <p:blipFill>
                      <a:blip r:embed="rId4"/>
                      <a:srcRect/>
                      <a:stretch>
                        <a:fillRect/>
                      </a:stretch>
                    </p:blipFill>
                    <p:spPr bwMode="auto">
                      <a:xfrm>
                        <a:off x="102745" y="1403350"/>
                        <a:ext cx="8229600" cy="417671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8195" name="Rectangle 3"/>
          <p:cNvSpPr>
            <a:spLocks noGrp="1" noChangeArrowheads="1"/>
          </p:cNvSpPr>
          <p:nvPr>
            <p:ph type="title"/>
          </p:nvPr>
        </p:nvSpPr>
        <p:spPr>
          <a:xfrm>
            <a:off x="250825" y="0"/>
            <a:ext cx="8713788" cy="1139825"/>
          </a:xfrm>
        </p:spPr>
        <p:txBody>
          <a:bodyPr/>
          <a:lstStyle/>
          <a:p>
            <a:pPr eaLnBrk="1" hangingPunct="1"/>
            <a:r>
              <a:rPr lang="en-GB" altLang="en-US" sz="3200" dirty="0" smtClean="0"/>
              <a:t>Chart 4: World GDP &amp; Sea Trade Growth</a:t>
            </a:r>
            <a:endParaRPr lang="en-US" altLang="en-US" sz="3200" dirty="0" smtClean="0"/>
          </a:p>
        </p:txBody>
      </p:sp>
      <p:sp>
        <p:nvSpPr>
          <p:cNvPr id="8196" name="Text Box 4"/>
          <p:cNvSpPr txBox="1">
            <a:spLocks noChangeArrowheads="1"/>
          </p:cNvSpPr>
          <p:nvPr/>
        </p:nvSpPr>
        <p:spPr bwMode="auto">
          <a:xfrm>
            <a:off x="1291782" y="938213"/>
            <a:ext cx="692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a:cs typeface="Arial" charset="0"/>
              </a:rPr>
              <a:t>World GDP (</a:t>
            </a:r>
            <a:r>
              <a:rPr lang="en-GB" altLang="en-US" sz="2400">
                <a:solidFill>
                  <a:srgbClr val="FF0000"/>
                </a:solidFill>
                <a:cs typeface="Arial" charset="0"/>
              </a:rPr>
              <a:t>red line</a:t>
            </a:r>
            <a:r>
              <a:rPr lang="en-GB" altLang="en-US" sz="2400">
                <a:cs typeface="Arial" charset="0"/>
              </a:rPr>
              <a:t>) and sea trade (</a:t>
            </a:r>
            <a:r>
              <a:rPr lang="en-GB" altLang="en-US" sz="2400">
                <a:solidFill>
                  <a:schemeClr val="accent2"/>
                </a:solidFill>
                <a:cs typeface="Arial" charset="0"/>
              </a:rPr>
              <a:t>blue line</a:t>
            </a:r>
            <a:r>
              <a:rPr lang="en-GB" altLang="en-US" sz="2400">
                <a:cs typeface="Arial" charset="0"/>
              </a:rPr>
              <a:t>)</a:t>
            </a:r>
          </a:p>
        </p:txBody>
      </p:sp>
      <p:sp>
        <p:nvSpPr>
          <p:cNvPr id="8197" name="Text Box 5"/>
          <p:cNvSpPr txBox="1">
            <a:spLocks noChangeArrowheads="1"/>
          </p:cNvSpPr>
          <p:nvPr/>
        </p:nvSpPr>
        <p:spPr bwMode="auto">
          <a:xfrm>
            <a:off x="1191770" y="5429250"/>
            <a:ext cx="1009650" cy="11906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b="1" u="sng">
                <a:solidFill>
                  <a:srgbClr val="FF0000"/>
                </a:solidFill>
                <a:cs typeface="Arial" charset="0"/>
              </a:rPr>
              <a:t>Crisis 1</a:t>
            </a:r>
          </a:p>
          <a:p>
            <a:pPr algn="ctr"/>
            <a:r>
              <a:rPr lang="en-GB" altLang="en-US">
                <a:cs typeface="Arial" charset="0"/>
              </a:rPr>
              <a:t>1973</a:t>
            </a:r>
          </a:p>
          <a:p>
            <a:pPr algn="ctr"/>
            <a:r>
              <a:rPr lang="en-GB" altLang="en-US">
                <a:cs typeface="Arial" charset="0"/>
              </a:rPr>
              <a:t>1</a:t>
            </a:r>
            <a:r>
              <a:rPr lang="en-GB" altLang="en-US" baseline="30000">
                <a:cs typeface="Arial" charset="0"/>
              </a:rPr>
              <a:t>st</a:t>
            </a:r>
            <a:r>
              <a:rPr lang="en-GB" altLang="en-US">
                <a:cs typeface="Arial" charset="0"/>
              </a:rPr>
              <a:t> Oil </a:t>
            </a:r>
          </a:p>
          <a:p>
            <a:pPr algn="ctr"/>
            <a:r>
              <a:rPr lang="en-GB" altLang="en-US">
                <a:cs typeface="Arial" charset="0"/>
              </a:rPr>
              <a:t>Crisis</a:t>
            </a:r>
            <a:endParaRPr lang="en-US" altLang="en-US">
              <a:cs typeface="Arial" charset="0"/>
            </a:endParaRPr>
          </a:p>
        </p:txBody>
      </p:sp>
      <p:sp>
        <p:nvSpPr>
          <p:cNvPr id="8198" name="Text Box 6"/>
          <p:cNvSpPr txBox="1">
            <a:spLocks noChangeArrowheads="1"/>
          </p:cNvSpPr>
          <p:nvPr/>
        </p:nvSpPr>
        <p:spPr bwMode="auto">
          <a:xfrm>
            <a:off x="5800282" y="3754438"/>
            <a:ext cx="844550" cy="73025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a:cs typeface="Arial" charset="0"/>
              </a:rPr>
              <a:t>2001</a:t>
            </a:r>
          </a:p>
          <a:p>
            <a:pPr algn="ctr"/>
            <a:r>
              <a:rPr lang="en-GB" altLang="en-US" sz="1400">
                <a:cs typeface="Arial" charset="0"/>
              </a:rPr>
              <a:t>Dot.com</a:t>
            </a:r>
          </a:p>
          <a:p>
            <a:pPr algn="ctr"/>
            <a:r>
              <a:rPr lang="en-GB" altLang="en-US" sz="1400">
                <a:cs typeface="Arial" charset="0"/>
              </a:rPr>
              <a:t>crisis</a:t>
            </a:r>
            <a:endParaRPr lang="en-US" altLang="en-US" sz="1400">
              <a:cs typeface="Arial" charset="0"/>
            </a:endParaRPr>
          </a:p>
        </p:txBody>
      </p:sp>
      <p:sp>
        <p:nvSpPr>
          <p:cNvPr id="8199" name="Text Box 7"/>
          <p:cNvSpPr txBox="1">
            <a:spLocks noChangeArrowheads="1"/>
          </p:cNvSpPr>
          <p:nvPr/>
        </p:nvSpPr>
        <p:spPr bwMode="auto">
          <a:xfrm>
            <a:off x="2193482" y="5429250"/>
            <a:ext cx="1009650" cy="11906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b="1" u="sng">
                <a:solidFill>
                  <a:srgbClr val="FF0000"/>
                </a:solidFill>
                <a:cs typeface="Arial" charset="0"/>
              </a:rPr>
              <a:t>Crisis 2</a:t>
            </a:r>
          </a:p>
          <a:p>
            <a:pPr algn="ctr"/>
            <a:r>
              <a:rPr lang="en-GB" altLang="en-US">
                <a:cs typeface="Arial" charset="0"/>
              </a:rPr>
              <a:t>1979</a:t>
            </a:r>
          </a:p>
          <a:p>
            <a:pPr algn="ctr"/>
            <a:r>
              <a:rPr lang="en-GB" altLang="en-US">
                <a:cs typeface="Arial" charset="0"/>
              </a:rPr>
              <a:t>2</a:t>
            </a:r>
            <a:r>
              <a:rPr lang="en-GB" altLang="en-US" baseline="30000">
                <a:cs typeface="Arial" charset="0"/>
              </a:rPr>
              <a:t>nd</a:t>
            </a:r>
            <a:r>
              <a:rPr lang="en-GB" altLang="en-US">
                <a:cs typeface="Arial" charset="0"/>
              </a:rPr>
              <a:t> Oil</a:t>
            </a:r>
          </a:p>
          <a:p>
            <a:pPr algn="ctr"/>
            <a:r>
              <a:rPr lang="en-GB" altLang="en-US">
                <a:cs typeface="Arial" charset="0"/>
              </a:rPr>
              <a:t>Crisis</a:t>
            </a:r>
            <a:endParaRPr lang="en-US" altLang="en-US">
              <a:cs typeface="Arial" charset="0"/>
            </a:endParaRPr>
          </a:p>
        </p:txBody>
      </p:sp>
      <p:sp>
        <p:nvSpPr>
          <p:cNvPr id="8200" name="Text Box 8"/>
          <p:cNvSpPr txBox="1">
            <a:spLocks noChangeArrowheads="1"/>
          </p:cNvSpPr>
          <p:nvPr/>
        </p:nvSpPr>
        <p:spPr bwMode="auto">
          <a:xfrm>
            <a:off x="4027045" y="3754438"/>
            <a:ext cx="942975" cy="73025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a:cs typeface="Arial" charset="0"/>
              </a:rPr>
              <a:t>1991 </a:t>
            </a:r>
          </a:p>
          <a:p>
            <a:pPr algn="ctr"/>
            <a:r>
              <a:rPr lang="en-GB" altLang="en-US" sz="1400">
                <a:cs typeface="Arial" charset="0"/>
              </a:rPr>
              <a:t>Financial </a:t>
            </a:r>
          </a:p>
          <a:p>
            <a:pPr algn="ctr"/>
            <a:r>
              <a:rPr lang="en-GB" altLang="en-US" sz="1400">
                <a:cs typeface="Arial" charset="0"/>
              </a:rPr>
              <a:t>Crisis</a:t>
            </a:r>
            <a:endParaRPr lang="en-US" altLang="en-US" sz="1400">
              <a:cs typeface="Arial" charset="0"/>
            </a:endParaRPr>
          </a:p>
        </p:txBody>
      </p:sp>
      <p:sp>
        <p:nvSpPr>
          <p:cNvPr id="8201" name="Text Box 9"/>
          <p:cNvSpPr txBox="1">
            <a:spLocks noChangeArrowheads="1"/>
          </p:cNvSpPr>
          <p:nvPr/>
        </p:nvSpPr>
        <p:spPr bwMode="auto">
          <a:xfrm>
            <a:off x="5117657" y="3754438"/>
            <a:ext cx="628650" cy="73025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a:cs typeface="Arial" charset="0"/>
              </a:rPr>
              <a:t>1997</a:t>
            </a:r>
          </a:p>
          <a:p>
            <a:pPr algn="ctr"/>
            <a:r>
              <a:rPr lang="en-GB" altLang="en-US" sz="1400">
                <a:cs typeface="Arial" charset="0"/>
              </a:rPr>
              <a:t>Asia </a:t>
            </a:r>
          </a:p>
          <a:p>
            <a:pPr algn="ctr"/>
            <a:r>
              <a:rPr lang="en-GB" altLang="en-US" sz="1400">
                <a:cs typeface="Arial" charset="0"/>
              </a:rPr>
              <a:t>Crisis</a:t>
            </a:r>
            <a:endParaRPr lang="en-US" altLang="en-US" sz="1400">
              <a:cs typeface="Arial" charset="0"/>
            </a:endParaRPr>
          </a:p>
        </p:txBody>
      </p:sp>
      <p:sp>
        <p:nvSpPr>
          <p:cNvPr id="8202" name="Text Box 10"/>
          <p:cNvSpPr txBox="1">
            <a:spLocks noChangeArrowheads="1"/>
          </p:cNvSpPr>
          <p:nvPr/>
        </p:nvSpPr>
        <p:spPr bwMode="auto">
          <a:xfrm>
            <a:off x="6608320" y="5429250"/>
            <a:ext cx="860425" cy="106997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600" u="sng" dirty="0">
                <a:solidFill>
                  <a:srgbClr val="FF0000"/>
                </a:solidFill>
                <a:cs typeface="Arial" charset="0"/>
              </a:rPr>
              <a:t>Crisis 6</a:t>
            </a:r>
          </a:p>
          <a:p>
            <a:pPr algn="ctr"/>
            <a:r>
              <a:rPr lang="en-GB" altLang="en-US" sz="1600" dirty="0" smtClean="0">
                <a:cs typeface="Arial" charset="0"/>
              </a:rPr>
              <a:t>2007</a:t>
            </a:r>
            <a:endParaRPr lang="en-GB" altLang="en-US" sz="1600" dirty="0">
              <a:cs typeface="Arial" charset="0"/>
            </a:endParaRPr>
          </a:p>
          <a:p>
            <a:pPr algn="ctr"/>
            <a:r>
              <a:rPr lang="en-GB" altLang="en-US" sz="1600" dirty="0">
                <a:cs typeface="Arial" charset="0"/>
              </a:rPr>
              <a:t>Credit </a:t>
            </a:r>
          </a:p>
          <a:p>
            <a:pPr algn="ctr"/>
            <a:r>
              <a:rPr lang="en-GB" altLang="en-US" sz="1600" dirty="0">
                <a:cs typeface="Arial" charset="0"/>
              </a:rPr>
              <a:t>Crisis</a:t>
            </a:r>
            <a:endParaRPr lang="en-US" altLang="en-US" sz="1600" dirty="0">
              <a:cs typeface="Arial" charset="0"/>
            </a:endParaRPr>
          </a:p>
        </p:txBody>
      </p:sp>
      <p:sp>
        <p:nvSpPr>
          <p:cNvPr id="8203" name="Text Box 11"/>
          <p:cNvSpPr txBox="1">
            <a:spLocks noChangeArrowheads="1"/>
          </p:cNvSpPr>
          <p:nvPr/>
        </p:nvSpPr>
        <p:spPr bwMode="auto">
          <a:xfrm>
            <a:off x="117032" y="1230313"/>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a:cs typeface="Arial" charset="0"/>
              </a:rPr>
              <a:t>% change </a:t>
            </a:r>
          </a:p>
        </p:txBody>
      </p:sp>
      <p:grpSp>
        <p:nvGrpSpPr>
          <p:cNvPr id="7180" name="Group 12"/>
          <p:cNvGrpSpPr>
            <a:grpSpLocks/>
          </p:cNvGrpSpPr>
          <p:nvPr/>
        </p:nvGrpSpPr>
        <p:grpSpPr bwMode="auto">
          <a:xfrm>
            <a:off x="1812482" y="1547813"/>
            <a:ext cx="1765300" cy="3265487"/>
            <a:chOff x="1480" y="975"/>
            <a:chExt cx="1112" cy="2057"/>
          </a:xfrm>
          <a:solidFill>
            <a:schemeClr val="accent1">
              <a:alpha val="44000"/>
            </a:schemeClr>
          </a:solidFill>
        </p:grpSpPr>
        <p:sp>
          <p:nvSpPr>
            <p:cNvPr id="8208" name="Oval 13"/>
            <p:cNvSpPr>
              <a:spLocks noChangeArrowheads="1"/>
            </p:cNvSpPr>
            <p:nvPr/>
          </p:nvSpPr>
          <p:spPr bwMode="auto">
            <a:xfrm>
              <a:off x="1480" y="1184"/>
              <a:ext cx="1112" cy="1848"/>
            </a:xfrm>
            <a:prstGeom prst="ellips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209" name="Text Box 14"/>
            <p:cNvSpPr txBox="1">
              <a:spLocks noChangeArrowheads="1"/>
            </p:cNvSpPr>
            <p:nvPr/>
          </p:nvSpPr>
          <p:spPr bwMode="auto">
            <a:xfrm>
              <a:off x="1654" y="975"/>
              <a:ext cx="692" cy="23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u="sng" dirty="0">
                  <a:cs typeface="Arial" charset="0"/>
                </a:rPr>
                <a:t>Oil Crisis</a:t>
              </a:r>
              <a:endParaRPr lang="en-US" altLang="en-US" u="sng" dirty="0">
                <a:cs typeface="Arial" charset="0"/>
              </a:endParaRPr>
            </a:p>
          </p:txBody>
        </p:sp>
      </p:grpSp>
      <p:grpSp>
        <p:nvGrpSpPr>
          <p:cNvPr id="7183" name="Group 15"/>
          <p:cNvGrpSpPr>
            <a:grpSpLocks/>
          </p:cNvGrpSpPr>
          <p:nvPr/>
        </p:nvGrpSpPr>
        <p:grpSpPr bwMode="auto">
          <a:xfrm>
            <a:off x="6599244" y="1273175"/>
            <a:ext cx="1062008" cy="3565524"/>
            <a:chOff x="4496" y="802"/>
            <a:chExt cx="1042" cy="2246"/>
          </a:xfrm>
          <a:solidFill>
            <a:schemeClr val="accent1">
              <a:alpha val="50000"/>
            </a:schemeClr>
          </a:solidFill>
        </p:grpSpPr>
        <p:sp>
          <p:nvSpPr>
            <p:cNvPr id="8206" name="Oval 16"/>
            <p:cNvSpPr>
              <a:spLocks noChangeArrowheads="1"/>
            </p:cNvSpPr>
            <p:nvPr/>
          </p:nvSpPr>
          <p:spPr bwMode="auto">
            <a:xfrm>
              <a:off x="4496" y="1200"/>
              <a:ext cx="944" cy="1848"/>
            </a:xfrm>
            <a:prstGeom prst="ellips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207" name="Text Box 17"/>
            <p:cNvSpPr txBox="1">
              <a:spLocks noChangeArrowheads="1"/>
            </p:cNvSpPr>
            <p:nvPr/>
          </p:nvSpPr>
          <p:spPr bwMode="auto">
            <a:xfrm>
              <a:off x="4592" y="802"/>
              <a:ext cx="946" cy="407"/>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u="sng" dirty="0">
                  <a:cs typeface="Arial" charset="0"/>
                </a:rPr>
                <a:t>Credit Crisis</a:t>
              </a:r>
              <a:endParaRPr lang="en-US" altLang="en-US" u="sng" dirty="0">
                <a:cs typeface="Arial" charset="0"/>
              </a:endParaRPr>
            </a:p>
          </p:txBody>
        </p:sp>
      </p:grpSp>
      <p:sp>
        <p:nvSpPr>
          <p:cNvPr id="2" name="Rectangle 1"/>
          <p:cNvSpPr/>
          <p:nvPr/>
        </p:nvSpPr>
        <p:spPr>
          <a:xfrm>
            <a:off x="8219632" y="2706078"/>
            <a:ext cx="620683"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p>
        </p:txBody>
      </p:sp>
      <p:grpSp>
        <p:nvGrpSpPr>
          <p:cNvPr id="4" name="Group 3"/>
          <p:cNvGrpSpPr/>
          <p:nvPr/>
        </p:nvGrpSpPr>
        <p:grpSpPr>
          <a:xfrm>
            <a:off x="7661252" y="1395413"/>
            <a:ext cx="1337836" cy="1772330"/>
            <a:chOff x="7661252" y="1395413"/>
            <a:chExt cx="1337836" cy="1772330"/>
          </a:xfrm>
        </p:grpSpPr>
        <p:sp>
          <p:nvSpPr>
            <p:cNvPr id="3" name="TextBox 2"/>
            <p:cNvSpPr txBox="1"/>
            <p:nvPr/>
          </p:nvSpPr>
          <p:spPr>
            <a:xfrm>
              <a:off x="7729396" y="1395413"/>
              <a:ext cx="1269692" cy="1323439"/>
            </a:xfrm>
            <a:prstGeom prst="rect">
              <a:avLst/>
            </a:prstGeom>
            <a:noFill/>
          </p:spPr>
          <p:txBody>
            <a:bodyPr wrap="square" rtlCol="0">
              <a:spAutoFit/>
            </a:bodyPr>
            <a:lstStyle/>
            <a:p>
              <a:pPr algn="ctr"/>
              <a:r>
                <a:rPr lang="en-GB" sz="1600" dirty="0" smtClean="0"/>
                <a:t>The sea trade growth </a:t>
              </a:r>
            </a:p>
            <a:p>
              <a:pPr algn="ctr"/>
              <a:r>
                <a:rPr lang="en-GB" sz="1600" dirty="0" smtClean="0"/>
                <a:t>trend is 3.8% pa</a:t>
              </a:r>
              <a:endParaRPr lang="en-GB" sz="1600" dirty="0"/>
            </a:p>
          </p:txBody>
        </p:sp>
        <p:cxnSp>
          <p:nvCxnSpPr>
            <p:cNvPr id="5" name="Straight Arrow Connector 4"/>
            <p:cNvCxnSpPr/>
            <p:nvPr/>
          </p:nvCxnSpPr>
          <p:spPr>
            <a:xfrm flipH="1">
              <a:off x="7661252" y="2706078"/>
              <a:ext cx="307091" cy="46166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7725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fade">
                                      <p:cBhvr>
                                        <p:cTn id="7" dur="2000"/>
                                        <p:tgtEl>
                                          <p:spTgt spid="7180"/>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183"/>
                                        </p:tgtEl>
                                        <p:attrNameLst>
                                          <p:attrName>style.visibility</p:attrName>
                                        </p:attrNameLst>
                                      </p:cBhvr>
                                      <p:to>
                                        <p:strVal val="visible"/>
                                      </p:to>
                                    </p:set>
                                    <p:animEffect transition="in" filter="fade">
                                      <p:cBhvr>
                                        <p:cTn id="11" dur="2000"/>
                                        <p:tgtEl>
                                          <p:spTgt spid="71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60" name="Group 4"/>
          <p:cNvGrpSpPr>
            <a:grpSpLocks/>
          </p:cNvGrpSpPr>
          <p:nvPr/>
        </p:nvGrpSpPr>
        <p:grpSpPr bwMode="auto">
          <a:xfrm>
            <a:off x="5240338" y="2768600"/>
            <a:ext cx="2139950" cy="3259138"/>
            <a:chOff x="3742" y="1207"/>
            <a:chExt cx="1739" cy="2586"/>
          </a:xfrm>
        </p:grpSpPr>
        <p:pic>
          <p:nvPicPr>
            <p:cNvPr id="15408" name="Picture 5" descr="slices_02"/>
            <p:cNvPicPr>
              <a:picLocks noChangeAspect="1" noChangeArrowheads="1"/>
            </p:cNvPicPr>
            <p:nvPr/>
          </p:nvPicPr>
          <p:blipFill>
            <a:blip r:embed="rId2">
              <a:extLst>
                <a:ext uri="{28A0092B-C50C-407E-A947-70E740481C1C}">
                  <a14:useLocalDpi xmlns:a14="http://schemas.microsoft.com/office/drawing/2010/main" val="0"/>
                </a:ext>
              </a:extLst>
            </a:blip>
            <a:srcRect l="4588" r="2931" b="27159"/>
            <a:stretch>
              <a:fillRect/>
            </a:stretch>
          </p:blipFill>
          <p:spPr bwMode="auto">
            <a:xfrm>
              <a:off x="4094" y="1954"/>
              <a:ext cx="1387" cy="1387"/>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09" name="AutoShape 6"/>
            <p:cNvSpPr>
              <a:spLocks noChangeArrowheads="1"/>
            </p:cNvSpPr>
            <p:nvPr/>
          </p:nvSpPr>
          <p:spPr bwMode="auto">
            <a:xfrm>
              <a:off x="3742" y="1207"/>
              <a:ext cx="1174" cy="687"/>
            </a:xfrm>
            <a:prstGeom prst="wedgeEllipseCallout">
              <a:avLst>
                <a:gd name="adj1" fmla="val 19991"/>
                <a:gd name="adj2" fmla="val 107644"/>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200" dirty="0">
                  <a:solidFill>
                    <a:schemeClr val="bg1"/>
                  </a:solidFill>
                  <a:cs typeface="Arial" pitchFamily="34" charset="0"/>
                </a:rPr>
                <a:t>I </a:t>
              </a:r>
              <a:r>
                <a:rPr lang="en-GB" altLang="en-US" sz="1200" b="1" dirty="0">
                  <a:solidFill>
                    <a:schemeClr val="bg1"/>
                  </a:solidFill>
                  <a:cs typeface="Arial" pitchFamily="34" charset="0"/>
                </a:rPr>
                <a:t>LOVE</a:t>
              </a:r>
              <a:r>
                <a:rPr lang="en-GB" altLang="en-US" sz="1200" dirty="0">
                  <a:solidFill>
                    <a:schemeClr val="bg1"/>
                  </a:solidFill>
                  <a:cs typeface="Arial" pitchFamily="34" charset="0"/>
                </a:rPr>
                <a:t> </a:t>
              </a:r>
              <a:r>
                <a:rPr lang="en-GB" altLang="en-US" sz="1200" dirty="0" smtClean="0">
                  <a:solidFill>
                    <a:schemeClr val="bg1"/>
                  </a:solidFill>
                  <a:cs typeface="Arial" pitchFamily="34" charset="0"/>
                </a:rPr>
                <a:t>ordering new ships</a:t>
              </a:r>
              <a:endParaRPr lang="en-US" altLang="en-US" sz="1200" dirty="0">
                <a:solidFill>
                  <a:schemeClr val="bg1"/>
                </a:solidFill>
                <a:cs typeface="Arial" pitchFamily="34" charset="0"/>
              </a:endParaRPr>
            </a:p>
          </p:txBody>
        </p:sp>
        <p:sp>
          <p:nvSpPr>
            <p:cNvPr id="15410" name="WordArt 7"/>
            <p:cNvSpPr>
              <a:spLocks noChangeArrowheads="1" noChangeShapeType="1" noTextEdit="1"/>
            </p:cNvSpPr>
            <p:nvPr/>
          </p:nvSpPr>
          <p:spPr bwMode="auto">
            <a:xfrm>
              <a:off x="4422" y="3522"/>
              <a:ext cx="802" cy="271"/>
            </a:xfrm>
            <a:prstGeom prst="rect">
              <a:avLst/>
            </a:prstGeom>
          </p:spPr>
          <p:txBody>
            <a:bodyPr wrap="none" fromWordArt="1">
              <a:prstTxWarp prst="textPlain">
                <a:avLst>
                  <a:gd name="adj" fmla="val 50000"/>
                </a:avLst>
              </a:prstTxWarp>
            </a:bodyPr>
            <a:lstStyle/>
            <a:p>
              <a:pPr algn="ctr"/>
              <a:r>
                <a:rPr lang="en-GB" sz="3600" kern="10">
                  <a:ln w="9525">
                    <a:solidFill>
                      <a:schemeClr val="tx1"/>
                    </a:solidFill>
                    <a:round/>
                    <a:headEnd/>
                    <a:tailEnd/>
                  </a:ln>
                  <a:solidFill>
                    <a:srgbClr val="FF00FF"/>
                  </a:solidFill>
                  <a:latin typeface="Arial Black"/>
                </a:rPr>
                <a:t>2000's</a:t>
              </a:r>
            </a:p>
          </p:txBody>
        </p:sp>
      </p:grpSp>
      <p:grpSp>
        <p:nvGrpSpPr>
          <p:cNvPr id="249864" name="Group 8"/>
          <p:cNvGrpSpPr>
            <a:grpSpLocks/>
          </p:cNvGrpSpPr>
          <p:nvPr/>
        </p:nvGrpSpPr>
        <p:grpSpPr bwMode="auto">
          <a:xfrm>
            <a:off x="3463925" y="2882900"/>
            <a:ext cx="2046288" cy="3128963"/>
            <a:chOff x="2064" y="1162"/>
            <a:chExt cx="1887" cy="2524"/>
          </a:xfrm>
        </p:grpSpPr>
        <p:sp>
          <p:nvSpPr>
            <p:cNvPr id="15405" name="WordArt 9"/>
            <p:cNvSpPr>
              <a:spLocks noChangeArrowheads="1" noChangeShapeType="1" noTextEdit="1"/>
            </p:cNvSpPr>
            <p:nvPr/>
          </p:nvSpPr>
          <p:spPr bwMode="auto">
            <a:xfrm>
              <a:off x="2632" y="3419"/>
              <a:ext cx="750" cy="267"/>
            </a:xfrm>
            <a:prstGeom prst="rect">
              <a:avLst/>
            </a:prstGeom>
          </p:spPr>
          <p:txBody>
            <a:bodyPr wrap="none" fromWordArt="1">
              <a:prstTxWarp prst="textPlain">
                <a:avLst>
                  <a:gd name="adj" fmla="val 50000"/>
                </a:avLst>
              </a:prstTxWarp>
            </a:bodyPr>
            <a:lstStyle/>
            <a:p>
              <a:pPr algn="ctr"/>
              <a:r>
                <a:rPr lang="en-GB" sz="3600" kern="10">
                  <a:ln w="9525">
                    <a:solidFill>
                      <a:schemeClr val="tx1"/>
                    </a:solidFill>
                    <a:round/>
                    <a:headEnd/>
                    <a:tailEnd/>
                  </a:ln>
                  <a:solidFill>
                    <a:srgbClr val="969696"/>
                  </a:solidFill>
                  <a:latin typeface="Arial Black"/>
                </a:rPr>
                <a:t>1990s</a:t>
              </a:r>
            </a:p>
          </p:txBody>
        </p:sp>
        <p:pic>
          <p:nvPicPr>
            <p:cNvPr id="15406" name="Picture 10" descr="depression-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 y="1819"/>
              <a:ext cx="1778"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7" name="AutoShape 11"/>
            <p:cNvSpPr>
              <a:spLocks noChangeArrowheads="1"/>
            </p:cNvSpPr>
            <p:nvPr/>
          </p:nvSpPr>
          <p:spPr bwMode="auto">
            <a:xfrm>
              <a:off x="2064" y="1162"/>
              <a:ext cx="1582" cy="805"/>
            </a:xfrm>
            <a:prstGeom prst="wedgeEllipseCallout">
              <a:avLst>
                <a:gd name="adj1" fmla="val -24843"/>
                <a:gd name="adj2" fmla="val 61181"/>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200" dirty="0">
                  <a:solidFill>
                    <a:schemeClr val="bg1"/>
                  </a:solidFill>
                  <a:cs typeface="Arial" pitchFamily="34" charset="0"/>
                </a:rPr>
                <a:t>I </a:t>
              </a:r>
              <a:r>
                <a:rPr lang="en-GB" altLang="en-US" sz="1200" dirty="0" smtClean="0">
                  <a:solidFill>
                    <a:schemeClr val="bg1"/>
                  </a:solidFill>
                  <a:cs typeface="Arial" pitchFamily="34" charset="0"/>
                </a:rPr>
                <a:t>‘ve really gone off ordering ships</a:t>
              </a:r>
              <a:endParaRPr lang="en-US" altLang="en-US" sz="1000" dirty="0">
                <a:solidFill>
                  <a:schemeClr val="bg1"/>
                </a:solidFill>
                <a:cs typeface="Arial" pitchFamily="34" charset="0"/>
              </a:endParaRPr>
            </a:p>
          </p:txBody>
        </p:sp>
      </p:grpSp>
      <p:sp>
        <p:nvSpPr>
          <p:cNvPr id="15364" name="WordArt 12"/>
          <p:cNvSpPr>
            <a:spLocks noChangeArrowheads="1" noChangeShapeType="1" noTextEdit="1"/>
          </p:cNvSpPr>
          <p:nvPr/>
        </p:nvSpPr>
        <p:spPr bwMode="auto">
          <a:xfrm>
            <a:off x="430213" y="1797050"/>
            <a:ext cx="8561387" cy="360363"/>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FFFFFF"/>
                </a:solidFill>
                <a:latin typeface="Arial Black"/>
              </a:rPr>
              <a:t>Shipowners </a:t>
            </a:r>
            <a:r>
              <a:rPr lang="en-GB" sz="3600" kern="10" dirty="0" smtClean="0">
                <a:ln w="9525">
                  <a:solidFill>
                    <a:srgbClr val="000000"/>
                  </a:solidFill>
                  <a:round/>
                  <a:headEnd/>
                  <a:tailEnd/>
                </a:ln>
                <a:solidFill>
                  <a:srgbClr val="FFFFFF"/>
                </a:solidFill>
                <a:latin typeface="Arial Black"/>
              </a:rPr>
              <a:t>continue </a:t>
            </a:r>
            <a:r>
              <a:rPr lang="en-GB" sz="3600" kern="10" dirty="0">
                <a:ln w="9525">
                  <a:solidFill>
                    <a:srgbClr val="000000"/>
                  </a:solidFill>
                  <a:round/>
                  <a:headEnd/>
                  <a:tailEnd/>
                </a:ln>
                <a:solidFill>
                  <a:srgbClr val="FFFFFF"/>
                </a:solidFill>
                <a:latin typeface="Arial Black"/>
              </a:rPr>
              <a:t>ordering despite the recession</a:t>
            </a:r>
          </a:p>
        </p:txBody>
      </p:sp>
      <p:grpSp>
        <p:nvGrpSpPr>
          <p:cNvPr id="3" name="Group 2"/>
          <p:cNvGrpSpPr>
            <a:grpSpLocks/>
          </p:cNvGrpSpPr>
          <p:nvPr/>
        </p:nvGrpSpPr>
        <p:grpSpPr bwMode="auto">
          <a:xfrm>
            <a:off x="1649413" y="2714624"/>
            <a:ext cx="1846262" cy="3271838"/>
            <a:chOff x="566158" y="2176204"/>
            <a:chExt cx="2070100" cy="3667383"/>
          </a:xfrm>
        </p:grpSpPr>
        <p:sp>
          <p:nvSpPr>
            <p:cNvPr id="15377" name="WordArt 15"/>
            <p:cNvSpPr>
              <a:spLocks noChangeArrowheads="1" noChangeShapeType="1" noTextEdit="1"/>
            </p:cNvSpPr>
            <p:nvPr/>
          </p:nvSpPr>
          <p:spPr bwMode="auto">
            <a:xfrm>
              <a:off x="824771" y="5470120"/>
              <a:ext cx="1594349" cy="373467"/>
            </a:xfrm>
            <a:prstGeom prst="rect">
              <a:avLst/>
            </a:prstGeom>
          </p:spPr>
          <p:txBody>
            <a:bodyPr wrap="none" fromWordArt="1">
              <a:prstTxWarp prst="textPlain">
                <a:avLst>
                  <a:gd name="adj" fmla="val 50000"/>
                </a:avLst>
              </a:prstTxWarp>
            </a:bodyPr>
            <a:lstStyle/>
            <a:p>
              <a:pPr algn="ctr"/>
              <a:r>
                <a:rPr lang="en-GB" sz="3600" kern="10">
                  <a:ln w="9525">
                    <a:solidFill>
                      <a:schemeClr val="tx1"/>
                    </a:solidFill>
                    <a:round/>
                    <a:headEnd/>
                    <a:tailEnd/>
                  </a:ln>
                  <a:solidFill>
                    <a:srgbClr val="333333"/>
                  </a:solidFill>
                  <a:latin typeface="Arial Black"/>
                </a:rPr>
                <a:t>1970s &amp; 1980s</a:t>
              </a:r>
            </a:p>
          </p:txBody>
        </p:sp>
        <p:pic>
          <p:nvPicPr>
            <p:cNvPr id="15378" name="Picture 16"/>
            <p:cNvPicPr>
              <a:picLocks noChangeAspect="1" noChangeArrowheads="1"/>
            </p:cNvPicPr>
            <p:nvPr/>
          </p:nvPicPr>
          <p:blipFill>
            <a:blip r:embed="rId4">
              <a:extLst>
                <a:ext uri="{28A0092B-C50C-407E-A947-70E740481C1C}">
                  <a14:useLocalDpi xmlns:a14="http://schemas.microsoft.com/office/drawing/2010/main" val="0"/>
                </a:ext>
              </a:extLst>
            </a:blip>
            <a:srcRect l="8032" r="19606" b="27414"/>
            <a:stretch>
              <a:fillRect/>
            </a:stretch>
          </p:blipFill>
          <p:spPr bwMode="auto">
            <a:xfrm>
              <a:off x="566158" y="3344252"/>
              <a:ext cx="2070100" cy="19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AutoShape 17"/>
            <p:cNvSpPr>
              <a:spLocks noChangeArrowheads="1"/>
            </p:cNvSpPr>
            <p:nvPr/>
          </p:nvSpPr>
          <p:spPr bwMode="auto">
            <a:xfrm>
              <a:off x="659638" y="2176204"/>
              <a:ext cx="1941021" cy="1066604"/>
            </a:xfrm>
            <a:prstGeom prst="wedgeEllipseCallout">
              <a:avLst>
                <a:gd name="adj1" fmla="val 796"/>
                <a:gd name="adj2" fmla="val 90745"/>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b="1" dirty="0" smtClean="0">
                  <a:solidFill>
                    <a:schemeClr val="bg1"/>
                  </a:solidFill>
                  <a:cs typeface="Arial" pitchFamily="34" charset="0"/>
                </a:rPr>
                <a:t>I should never have ordered those bulkers</a:t>
              </a:r>
              <a:endParaRPr lang="en-US" altLang="en-US" sz="1200" b="1" dirty="0">
                <a:solidFill>
                  <a:schemeClr val="bg1"/>
                </a:solidFill>
                <a:cs typeface="Arial" pitchFamily="34" charset="0"/>
              </a:endParaRPr>
            </a:p>
          </p:txBody>
        </p:sp>
        <p:grpSp>
          <p:nvGrpSpPr>
            <p:cNvPr id="15380" name="Group 18"/>
            <p:cNvGrpSpPr>
              <a:grpSpLocks/>
            </p:cNvGrpSpPr>
            <p:nvPr/>
          </p:nvGrpSpPr>
          <p:grpSpPr bwMode="auto">
            <a:xfrm>
              <a:off x="928820" y="4953882"/>
              <a:ext cx="339010" cy="546195"/>
              <a:chOff x="2308" y="2147"/>
              <a:chExt cx="457" cy="547"/>
            </a:xfrm>
          </p:grpSpPr>
          <p:sp>
            <p:nvSpPr>
              <p:cNvPr id="15381" name="Freeform 19"/>
              <p:cNvSpPr>
                <a:spLocks/>
              </p:cNvSpPr>
              <p:nvPr/>
            </p:nvSpPr>
            <p:spPr bwMode="auto">
              <a:xfrm>
                <a:off x="2345" y="2212"/>
                <a:ext cx="420" cy="482"/>
              </a:xfrm>
              <a:custGeom>
                <a:avLst/>
                <a:gdLst>
                  <a:gd name="T0" fmla="*/ 0 w 1448"/>
                  <a:gd name="T1" fmla="*/ 0 h 1881"/>
                  <a:gd name="T2" fmla="*/ 0 w 1448"/>
                  <a:gd name="T3" fmla="*/ 0 h 1881"/>
                  <a:gd name="T4" fmla="*/ 0 w 1448"/>
                  <a:gd name="T5" fmla="*/ 0 h 1881"/>
                  <a:gd name="T6" fmla="*/ 0 w 1448"/>
                  <a:gd name="T7" fmla="*/ 0 h 1881"/>
                  <a:gd name="T8" fmla="*/ 0 w 1448"/>
                  <a:gd name="T9" fmla="*/ 0 h 1881"/>
                  <a:gd name="T10" fmla="*/ 0 w 1448"/>
                  <a:gd name="T11" fmla="*/ 0 h 1881"/>
                  <a:gd name="T12" fmla="*/ 0 w 1448"/>
                  <a:gd name="T13" fmla="*/ 0 h 1881"/>
                  <a:gd name="T14" fmla="*/ 0 w 1448"/>
                  <a:gd name="T15" fmla="*/ 0 h 1881"/>
                  <a:gd name="T16" fmla="*/ 0 w 1448"/>
                  <a:gd name="T17" fmla="*/ 0 h 1881"/>
                  <a:gd name="T18" fmla="*/ 0 w 1448"/>
                  <a:gd name="T19" fmla="*/ 0 h 1881"/>
                  <a:gd name="T20" fmla="*/ 0 w 1448"/>
                  <a:gd name="T21" fmla="*/ 0 h 1881"/>
                  <a:gd name="T22" fmla="*/ 0 w 1448"/>
                  <a:gd name="T23" fmla="*/ 0 h 1881"/>
                  <a:gd name="T24" fmla="*/ 0 w 1448"/>
                  <a:gd name="T25" fmla="*/ 0 h 1881"/>
                  <a:gd name="T26" fmla="*/ 0 w 1448"/>
                  <a:gd name="T27" fmla="*/ 0 h 1881"/>
                  <a:gd name="T28" fmla="*/ 0 w 1448"/>
                  <a:gd name="T29" fmla="*/ 0 h 1881"/>
                  <a:gd name="T30" fmla="*/ 0 w 1448"/>
                  <a:gd name="T31" fmla="*/ 0 h 1881"/>
                  <a:gd name="T32" fmla="*/ 0 w 1448"/>
                  <a:gd name="T33" fmla="*/ 0 h 1881"/>
                  <a:gd name="T34" fmla="*/ 0 w 1448"/>
                  <a:gd name="T35" fmla="*/ 0 h 1881"/>
                  <a:gd name="T36" fmla="*/ 0 w 1448"/>
                  <a:gd name="T37" fmla="*/ 0 h 1881"/>
                  <a:gd name="T38" fmla="*/ 0 w 1448"/>
                  <a:gd name="T39" fmla="*/ 0 h 1881"/>
                  <a:gd name="T40" fmla="*/ 0 w 1448"/>
                  <a:gd name="T41" fmla="*/ 0 h 1881"/>
                  <a:gd name="T42" fmla="*/ 0 w 1448"/>
                  <a:gd name="T43" fmla="*/ 0 h 1881"/>
                  <a:gd name="T44" fmla="*/ 0 w 1448"/>
                  <a:gd name="T45" fmla="*/ 0 h 1881"/>
                  <a:gd name="T46" fmla="*/ 0 w 1448"/>
                  <a:gd name="T47" fmla="*/ 0 h 1881"/>
                  <a:gd name="T48" fmla="*/ 0 w 1448"/>
                  <a:gd name="T49" fmla="*/ 0 h 1881"/>
                  <a:gd name="T50" fmla="*/ 0 w 1448"/>
                  <a:gd name="T51" fmla="*/ 0 h 1881"/>
                  <a:gd name="T52" fmla="*/ 0 w 1448"/>
                  <a:gd name="T53" fmla="*/ 0 h 1881"/>
                  <a:gd name="T54" fmla="*/ 0 w 1448"/>
                  <a:gd name="T55" fmla="*/ 0 h 1881"/>
                  <a:gd name="T56" fmla="*/ 0 w 1448"/>
                  <a:gd name="T57" fmla="*/ 0 h 1881"/>
                  <a:gd name="T58" fmla="*/ 0 w 1448"/>
                  <a:gd name="T59" fmla="*/ 0 h 1881"/>
                  <a:gd name="T60" fmla="*/ 0 w 1448"/>
                  <a:gd name="T61" fmla="*/ 0 h 1881"/>
                  <a:gd name="T62" fmla="*/ 0 w 1448"/>
                  <a:gd name="T63" fmla="*/ 0 h 1881"/>
                  <a:gd name="T64" fmla="*/ 0 w 1448"/>
                  <a:gd name="T65" fmla="*/ 0 h 1881"/>
                  <a:gd name="T66" fmla="*/ 0 w 1448"/>
                  <a:gd name="T67" fmla="*/ 0 h 1881"/>
                  <a:gd name="T68" fmla="*/ 0 w 1448"/>
                  <a:gd name="T69" fmla="*/ 0 h 1881"/>
                  <a:gd name="T70" fmla="*/ 0 w 1448"/>
                  <a:gd name="T71" fmla="*/ 0 h 1881"/>
                  <a:gd name="T72" fmla="*/ 0 w 1448"/>
                  <a:gd name="T73" fmla="*/ 0 h 1881"/>
                  <a:gd name="T74" fmla="*/ 0 w 1448"/>
                  <a:gd name="T75" fmla="*/ 0 h 1881"/>
                  <a:gd name="T76" fmla="*/ 0 w 1448"/>
                  <a:gd name="T77" fmla="*/ 0 h 1881"/>
                  <a:gd name="T78" fmla="*/ 0 w 1448"/>
                  <a:gd name="T79" fmla="*/ 0 h 1881"/>
                  <a:gd name="T80" fmla="*/ 0 w 1448"/>
                  <a:gd name="T81" fmla="*/ 0 h 1881"/>
                  <a:gd name="T82" fmla="*/ 0 w 1448"/>
                  <a:gd name="T83" fmla="*/ 0 h 1881"/>
                  <a:gd name="T84" fmla="*/ 0 w 1448"/>
                  <a:gd name="T85" fmla="*/ 0 h 1881"/>
                  <a:gd name="T86" fmla="*/ 0 w 1448"/>
                  <a:gd name="T87" fmla="*/ 0 h 18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8" h="1881">
                    <a:moveTo>
                      <a:pt x="0" y="1762"/>
                    </a:moveTo>
                    <a:lnTo>
                      <a:pt x="13" y="1668"/>
                    </a:lnTo>
                    <a:lnTo>
                      <a:pt x="26" y="1575"/>
                    </a:lnTo>
                    <a:lnTo>
                      <a:pt x="44" y="1480"/>
                    </a:lnTo>
                    <a:lnTo>
                      <a:pt x="62" y="1386"/>
                    </a:lnTo>
                    <a:lnTo>
                      <a:pt x="82" y="1291"/>
                    </a:lnTo>
                    <a:lnTo>
                      <a:pt x="104" y="1198"/>
                    </a:lnTo>
                    <a:lnTo>
                      <a:pt x="126" y="1105"/>
                    </a:lnTo>
                    <a:lnTo>
                      <a:pt x="149" y="1011"/>
                    </a:lnTo>
                    <a:lnTo>
                      <a:pt x="158" y="977"/>
                    </a:lnTo>
                    <a:lnTo>
                      <a:pt x="167" y="941"/>
                    </a:lnTo>
                    <a:lnTo>
                      <a:pt x="176" y="905"/>
                    </a:lnTo>
                    <a:lnTo>
                      <a:pt x="185" y="871"/>
                    </a:lnTo>
                    <a:lnTo>
                      <a:pt x="195" y="835"/>
                    </a:lnTo>
                    <a:lnTo>
                      <a:pt x="205" y="799"/>
                    </a:lnTo>
                    <a:lnTo>
                      <a:pt x="214" y="765"/>
                    </a:lnTo>
                    <a:lnTo>
                      <a:pt x="223" y="730"/>
                    </a:lnTo>
                    <a:lnTo>
                      <a:pt x="245" y="651"/>
                    </a:lnTo>
                    <a:lnTo>
                      <a:pt x="266" y="571"/>
                    </a:lnTo>
                    <a:lnTo>
                      <a:pt x="286" y="492"/>
                    </a:lnTo>
                    <a:lnTo>
                      <a:pt x="305" y="412"/>
                    </a:lnTo>
                    <a:lnTo>
                      <a:pt x="321" y="333"/>
                    </a:lnTo>
                    <a:lnTo>
                      <a:pt x="337" y="253"/>
                    </a:lnTo>
                    <a:lnTo>
                      <a:pt x="352" y="173"/>
                    </a:lnTo>
                    <a:lnTo>
                      <a:pt x="365" y="93"/>
                    </a:lnTo>
                    <a:lnTo>
                      <a:pt x="367" y="70"/>
                    </a:lnTo>
                    <a:lnTo>
                      <a:pt x="371" y="46"/>
                    </a:lnTo>
                    <a:lnTo>
                      <a:pt x="373" y="23"/>
                    </a:lnTo>
                    <a:lnTo>
                      <a:pt x="372" y="0"/>
                    </a:lnTo>
                    <a:lnTo>
                      <a:pt x="396" y="0"/>
                    </a:lnTo>
                    <a:lnTo>
                      <a:pt x="420" y="0"/>
                    </a:lnTo>
                    <a:lnTo>
                      <a:pt x="445" y="1"/>
                    </a:lnTo>
                    <a:lnTo>
                      <a:pt x="469" y="2"/>
                    </a:lnTo>
                    <a:lnTo>
                      <a:pt x="493" y="3"/>
                    </a:lnTo>
                    <a:lnTo>
                      <a:pt x="517" y="4"/>
                    </a:lnTo>
                    <a:lnTo>
                      <a:pt x="540" y="7"/>
                    </a:lnTo>
                    <a:lnTo>
                      <a:pt x="564" y="9"/>
                    </a:lnTo>
                    <a:lnTo>
                      <a:pt x="587" y="11"/>
                    </a:lnTo>
                    <a:lnTo>
                      <a:pt x="612" y="14"/>
                    </a:lnTo>
                    <a:lnTo>
                      <a:pt x="635" y="17"/>
                    </a:lnTo>
                    <a:lnTo>
                      <a:pt x="658" y="19"/>
                    </a:lnTo>
                    <a:lnTo>
                      <a:pt x="682" y="22"/>
                    </a:lnTo>
                    <a:lnTo>
                      <a:pt x="706" y="25"/>
                    </a:lnTo>
                    <a:lnTo>
                      <a:pt x="729" y="28"/>
                    </a:lnTo>
                    <a:lnTo>
                      <a:pt x="753" y="30"/>
                    </a:lnTo>
                    <a:lnTo>
                      <a:pt x="797" y="37"/>
                    </a:lnTo>
                    <a:lnTo>
                      <a:pt x="840" y="44"/>
                    </a:lnTo>
                    <a:lnTo>
                      <a:pt x="883" y="51"/>
                    </a:lnTo>
                    <a:lnTo>
                      <a:pt x="926" y="57"/>
                    </a:lnTo>
                    <a:lnTo>
                      <a:pt x="969" y="64"/>
                    </a:lnTo>
                    <a:lnTo>
                      <a:pt x="1012" y="71"/>
                    </a:lnTo>
                    <a:lnTo>
                      <a:pt x="1055" y="77"/>
                    </a:lnTo>
                    <a:lnTo>
                      <a:pt x="1097" y="84"/>
                    </a:lnTo>
                    <a:lnTo>
                      <a:pt x="1141" y="89"/>
                    </a:lnTo>
                    <a:lnTo>
                      <a:pt x="1184" y="94"/>
                    </a:lnTo>
                    <a:lnTo>
                      <a:pt x="1228" y="99"/>
                    </a:lnTo>
                    <a:lnTo>
                      <a:pt x="1271" y="102"/>
                    </a:lnTo>
                    <a:lnTo>
                      <a:pt x="1315" y="106"/>
                    </a:lnTo>
                    <a:lnTo>
                      <a:pt x="1359" y="108"/>
                    </a:lnTo>
                    <a:lnTo>
                      <a:pt x="1403" y="109"/>
                    </a:lnTo>
                    <a:lnTo>
                      <a:pt x="1448" y="110"/>
                    </a:lnTo>
                    <a:lnTo>
                      <a:pt x="1440" y="167"/>
                    </a:lnTo>
                    <a:lnTo>
                      <a:pt x="1430" y="222"/>
                    </a:lnTo>
                    <a:lnTo>
                      <a:pt x="1421" y="279"/>
                    </a:lnTo>
                    <a:lnTo>
                      <a:pt x="1412" y="335"/>
                    </a:lnTo>
                    <a:lnTo>
                      <a:pt x="1402" y="392"/>
                    </a:lnTo>
                    <a:lnTo>
                      <a:pt x="1391" y="447"/>
                    </a:lnTo>
                    <a:lnTo>
                      <a:pt x="1380" y="503"/>
                    </a:lnTo>
                    <a:lnTo>
                      <a:pt x="1368" y="560"/>
                    </a:lnTo>
                    <a:lnTo>
                      <a:pt x="1357" y="616"/>
                    </a:lnTo>
                    <a:lnTo>
                      <a:pt x="1344" y="671"/>
                    </a:lnTo>
                    <a:lnTo>
                      <a:pt x="1330" y="728"/>
                    </a:lnTo>
                    <a:lnTo>
                      <a:pt x="1317" y="784"/>
                    </a:lnTo>
                    <a:lnTo>
                      <a:pt x="1302" y="841"/>
                    </a:lnTo>
                    <a:lnTo>
                      <a:pt x="1289" y="897"/>
                    </a:lnTo>
                    <a:lnTo>
                      <a:pt x="1274" y="954"/>
                    </a:lnTo>
                    <a:lnTo>
                      <a:pt x="1258" y="1010"/>
                    </a:lnTo>
                    <a:lnTo>
                      <a:pt x="1246" y="1049"/>
                    </a:lnTo>
                    <a:lnTo>
                      <a:pt x="1235" y="1087"/>
                    </a:lnTo>
                    <a:lnTo>
                      <a:pt x="1223" y="1126"/>
                    </a:lnTo>
                    <a:lnTo>
                      <a:pt x="1213" y="1164"/>
                    </a:lnTo>
                    <a:lnTo>
                      <a:pt x="1202" y="1203"/>
                    </a:lnTo>
                    <a:lnTo>
                      <a:pt x="1192" y="1242"/>
                    </a:lnTo>
                    <a:lnTo>
                      <a:pt x="1182" y="1280"/>
                    </a:lnTo>
                    <a:lnTo>
                      <a:pt x="1171" y="1319"/>
                    </a:lnTo>
                    <a:lnTo>
                      <a:pt x="1155" y="1388"/>
                    </a:lnTo>
                    <a:lnTo>
                      <a:pt x="1140" y="1458"/>
                    </a:lnTo>
                    <a:lnTo>
                      <a:pt x="1125" y="1529"/>
                    </a:lnTo>
                    <a:lnTo>
                      <a:pt x="1111" y="1599"/>
                    </a:lnTo>
                    <a:lnTo>
                      <a:pt x="1099" y="1670"/>
                    </a:lnTo>
                    <a:lnTo>
                      <a:pt x="1087" y="1740"/>
                    </a:lnTo>
                    <a:lnTo>
                      <a:pt x="1077" y="1811"/>
                    </a:lnTo>
                    <a:lnTo>
                      <a:pt x="1069" y="1881"/>
                    </a:lnTo>
                    <a:lnTo>
                      <a:pt x="1055" y="1880"/>
                    </a:lnTo>
                    <a:lnTo>
                      <a:pt x="1040" y="1878"/>
                    </a:lnTo>
                    <a:lnTo>
                      <a:pt x="1026" y="1876"/>
                    </a:lnTo>
                    <a:lnTo>
                      <a:pt x="1011" y="1875"/>
                    </a:lnTo>
                    <a:lnTo>
                      <a:pt x="996" y="1873"/>
                    </a:lnTo>
                    <a:lnTo>
                      <a:pt x="981" y="1872"/>
                    </a:lnTo>
                    <a:lnTo>
                      <a:pt x="967" y="1871"/>
                    </a:lnTo>
                    <a:lnTo>
                      <a:pt x="952" y="1869"/>
                    </a:lnTo>
                    <a:lnTo>
                      <a:pt x="922" y="1868"/>
                    </a:lnTo>
                    <a:lnTo>
                      <a:pt x="893" y="1867"/>
                    </a:lnTo>
                    <a:lnTo>
                      <a:pt x="863" y="1865"/>
                    </a:lnTo>
                    <a:lnTo>
                      <a:pt x="833" y="1863"/>
                    </a:lnTo>
                    <a:lnTo>
                      <a:pt x="803" y="1859"/>
                    </a:lnTo>
                    <a:lnTo>
                      <a:pt x="773" y="1857"/>
                    </a:lnTo>
                    <a:lnTo>
                      <a:pt x="743" y="1853"/>
                    </a:lnTo>
                    <a:lnTo>
                      <a:pt x="713" y="1850"/>
                    </a:lnTo>
                    <a:lnTo>
                      <a:pt x="683" y="1846"/>
                    </a:lnTo>
                    <a:lnTo>
                      <a:pt x="654" y="1842"/>
                    </a:lnTo>
                    <a:lnTo>
                      <a:pt x="624" y="1838"/>
                    </a:lnTo>
                    <a:lnTo>
                      <a:pt x="594" y="1834"/>
                    </a:lnTo>
                    <a:lnTo>
                      <a:pt x="564" y="1829"/>
                    </a:lnTo>
                    <a:lnTo>
                      <a:pt x="535" y="1825"/>
                    </a:lnTo>
                    <a:lnTo>
                      <a:pt x="506" y="1820"/>
                    </a:lnTo>
                    <a:lnTo>
                      <a:pt x="477" y="1815"/>
                    </a:lnTo>
                    <a:lnTo>
                      <a:pt x="447" y="1812"/>
                    </a:lnTo>
                    <a:lnTo>
                      <a:pt x="417" y="1807"/>
                    </a:lnTo>
                    <a:lnTo>
                      <a:pt x="388" y="1803"/>
                    </a:lnTo>
                    <a:lnTo>
                      <a:pt x="358" y="1798"/>
                    </a:lnTo>
                    <a:lnTo>
                      <a:pt x="328" y="1793"/>
                    </a:lnTo>
                    <a:lnTo>
                      <a:pt x="298" y="1790"/>
                    </a:lnTo>
                    <a:lnTo>
                      <a:pt x="269" y="1785"/>
                    </a:lnTo>
                    <a:lnTo>
                      <a:pt x="240" y="1782"/>
                    </a:lnTo>
                    <a:lnTo>
                      <a:pt x="210" y="1778"/>
                    </a:lnTo>
                    <a:lnTo>
                      <a:pt x="180" y="1775"/>
                    </a:lnTo>
                    <a:lnTo>
                      <a:pt x="150" y="1773"/>
                    </a:lnTo>
                    <a:lnTo>
                      <a:pt x="120" y="1769"/>
                    </a:lnTo>
                    <a:lnTo>
                      <a:pt x="90" y="1767"/>
                    </a:lnTo>
                    <a:lnTo>
                      <a:pt x="60" y="1765"/>
                    </a:lnTo>
                    <a:lnTo>
                      <a:pt x="30" y="1764"/>
                    </a:lnTo>
                    <a:lnTo>
                      <a:pt x="0" y="1762"/>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2" name="Freeform 20"/>
              <p:cNvSpPr>
                <a:spLocks/>
              </p:cNvSpPr>
              <p:nvPr/>
            </p:nvSpPr>
            <p:spPr bwMode="auto">
              <a:xfrm>
                <a:off x="2325" y="2172"/>
                <a:ext cx="438" cy="503"/>
              </a:xfrm>
              <a:custGeom>
                <a:avLst/>
                <a:gdLst>
                  <a:gd name="T0" fmla="*/ 0 w 1506"/>
                  <a:gd name="T1" fmla="*/ 0 h 1965"/>
                  <a:gd name="T2" fmla="*/ 0 w 1506"/>
                  <a:gd name="T3" fmla="*/ 0 h 1965"/>
                  <a:gd name="T4" fmla="*/ 0 w 1506"/>
                  <a:gd name="T5" fmla="*/ 0 h 1965"/>
                  <a:gd name="T6" fmla="*/ 0 w 1506"/>
                  <a:gd name="T7" fmla="*/ 0 h 1965"/>
                  <a:gd name="T8" fmla="*/ 0 w 1506"/>
                  <a:gd name="T9" fmla="*/ 0 h 1965"/>
                  <a:gd name="T10" fmla="*/ 0 w 1506"/>
                  <a:gd name="T11" fmla="*/ 0 h 1965"/>
                  <a:gd name="T12" fmla="*/ 0 w 1506"/>
                  <a:gd name="T13" fmla="*/ 0 h 1965"/>
                  <a:gd name="T14" fmla="*/ 0 w 1506"/>
                  <a:gd name="T15" fmla="*/ 0 h 1965"/>
                  <a:gd name="T16" fmla="*/ 0 w 1506"/>
                  <a:gd name="T17" fmla="*/ 0 h 1965"/>
                  <a:gd name="T18" fmla="*/ 0 w 1506"/>
                  <a:gd name="T19" fmla="*/ 0 h 1965"/>
                  <a:gd name="T20" fmla="*/ 0 w 1506"/>
                  <a:gd name="T21" fmla="*/ 0 h 1965"/>
                  <a:gd name="T22" fmla="*/ 0 w 1506"/>
                  <a:gd name="T23" fmla="*/ 0 h 1965"/>
                  <a:gd name="T24" fmla="*/ 0 w 1506"/>
                  <a:gd name="T25" fmla="*/ 0 h 1965"/>
                  <a:gd name="T26" fmla="*/ 0 w 1506"/>
                  <a:gd name="T27" fmla="*/ 0 h 1965"/>
                  <a:gd name="T28" fmla="*/ 0 w 1506"/>
                  <a:gd name="T29" fmla="*/ 0 h 1965"/>
                  <a:gd name="T30" fmla="*/ 0 w 1506"/>
                  <a:gd name="T31" fmla="*/ 0 h 1965"/>
                  <a:gd name="T32" fmla="*/ 0 w 1506"/>
                  <a:gd name="T33" fmla="*/ 0 h 1965"/>
                  <a:gd name="T34" fmla="*/ 0 w 1506"/>
                  <a:gd name="T35" fmla="*/ 0 h 1965"/>
                  <a:gd name="T36" fmla="*/ 0 w 1506"/>
                  <a:gd name="T37" fmla="*/ 0 h 1965"/>
                  <a:gd name="T38" fmla="*/ 0 w 1506"/>
                  <a:gd name="T39" fmla="*/ 0 h 1965"/>
                  <a:gd name="T40" fmla="*/ 0 w 1506"/>
                  <a:gd name="T41" fmla="*/ 0 h 1965"/>
                  <a:gd name="T42" fmla="*/ 0 w 1506"/>
                  <a:gd name="T43" fmla="*/ 0 h 1965"/>
                  <a:gd name="T44" fmla="*/ 0 w 1506"/>
                  <a:gd name="T45" fmla="*/ 0 h 1965"/>
                  <a:gd name="T46" fmla="*/ 0 w 1506"/>
                  <a:gd name="T47" fmla="*/ 0 h 1965"/>
                  <a:gd name="T48" fmla="*/ 0 w 1506"/>
                  <a:gd name="T49" fmla="*/ 0 h 1965"/>
                  <a:gd name="T50" fmla="*/ 0 w 1506"/>
                  <a:gd name="T51" fmla="*/ 0 h 1965"/>
                  <a:gd name="T52" fmla="*/ 0 w 1506"/>
                  <a:gd name="T53" fmla="*/ 0 h 1965"/>
                  <a:gd name="T54" fmla="*/ 0 w 1506"/>
                  <a:gd name="T55" fmla="*/ 0 h 1965"/>
                  <a:gd name="T56" fmla="*/ 0 w 1506"/>
                  <a:gd name="T57" fmla="*/ 0 h 1965"/>
                  <a:gd name="T58" fmla="*/ 0 w 1506"/>
                  <a:gd name="T59" fmla="*/ 0 h 1965"/>
                  <a:gd name="T60" fmla="*/ 0 w 1506"/>
                  <a:gd name="T61" fmla="*/ 0 h 1965"/>
                  <a:gd name="T62" fmla="*/ 0 w 1506"/>
                  <a:gd name="T63" fmla="*/ 0 h 1965"/>
                  <a:gd name="T64" fmla="*/ 0 w 1506"/>
                  <a:gd name="T65" fmla="*/ 0 h 1965"/>
                  <a:gd name="T66" fmla="*/ 0 w 1506"/>
                  <a:gd name="T67" fmla="*/ 0 h 1965"/>
                  <a:gd name="T68" fmla="*/ 0 w 1506"/>
                  <a:gd name="T69" fmla="*/ 0 h 1965"/>
                  <a:gd name="T70" fmla="*/ 0 w 1506"/>
                  <a:gd name="T71" fmla="*/ 0 h 1965"/>
                  <a:gd name="T72" fmla="*/ 0 w 1506"/>
                  <a:gd name="T73" fmla="*/ 0 h 1965"/>
                  <a:gd name="T74" fmla="*/ 0 w 1506"/>
                  <a:gd name="T75" fmla="*/ 0 h 1965"/>
                  <a:gd name="T76" fmla="*/ 0 w 1506"/>
                  <a:gd name="T77" fmla="*/ 0 h 1965"/>
                  <a:gd name="T78" fmla="*/ 0 w 1506"/>
                  <a:gd name="T79" fmla="*/ 0 h 1965"/>
                  <a:gd name="T80" fmla="*/ 0 w 1506"/>
                  <a:gd name="T81" fmla="*/ 0 h 1965"/>
                  <a:gd name="T82" fmla="*/ 0 w 1506"/>
                  <a:gd name="T83" fmla="*/ 0 h 1965"/>
                  <a:gd name="T84" fmla="*/ 0 w 1506"/>
                  <a:gd name="T85" fmla="*/ 0 h 1965"/>
                  <a:gd name="T86" fmla="*/ 0 w 1506"/>
                  <a:gd name="T87" fmla="*/ 0 h 1965"/>
                  <a:gd name="T88" fmla="*/ 0 w 1506"/>
                  <a:gd name="T89" fmla="*/ 0 h 1965"/>
                  <a:gd name="T90" fmla="*/ 0 w 1506"/>
                  <a:gd name="T91" fmla="*/ 0 h 19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6" h="1965">
                    <a:moveTo>
                      <a:pt x="0" y="1856"/>
                    </a:moveTo>
                    <a:lnTo>
                      <a:pt x="10" y="1778"/>
                    </a:lnTo>
                    <a:lnTo>
                      <a:pt x="22" y="1701"/>
                    </a:lnTo>
                    <a:lnTo>
                      <a:pt x="34" y="1624"/>
                    </a:lnTo>
                    <a:lnTo>
                      <a:pt x="48" y="1547"/>
                    </a:lnTo>
                    <a:lnTo>
                      <a:pt x="63" y="1470"/>
                    </a:lnTo>
                    <a:lnTo>
                      <a:pt x="79" y="1392"/>
                    </a:lnTo>
                    <a:lnTo>
                      <a:pt x="95" y="1315"/>
                    </a:lnTo>
                    <a:lnTo>
                      <a:pt x="113" y="1238"/>
                    </a:lnTo>
                    <a:lnTo>
                      <a:pt x="131" y="1162"/>
                    </a:lnTo>
                    <a:lnTo>
                      <a:pt x="148" y="1085"/>
                    </a:lnTo>
                    <a:lnTo>
                      <a:pt x="168" y="1009"/>
                    </a:lnTo>
                    <a:lnTo>
                      <a:pt x="186" y="932"/>
                    </a:lnTo>
                    <a:lnTo>
                      <a:pt x="206" y="856"/>
                    </a:lnTo>
                    <a:lnTo>
                      <a:pt x="225" y="778"/>
                    </a:lnTo>
                    <a:lnTo>
                      <a:pt x="244" y="702"/>
                    </a:lnTo>
                    <a:lnTo>
                      <a:pt x="263" y="625"/>
                    </a:lnTo>
                    <a:lnTo>
                      <a:pt x="283" y="548"/>
                    </a:lnTo>
                    <a:lnTo>
                      <a:pt x="301" y="470"/>
                    </a:lnTo>
                    <a:lnTo>
                      <a:pt x="318" y="391"/>
                    </a:lnTo>
                    <a:lnTo>
                      <a:pt x="334" y="313"/>
                    </a:lnTo>
                    <a:lnTo>
                      <a:pt x="348" y="235"/>
                    </a:lnTo>
                    <a:lnTo>
                      <a:pt x="360" y="156"/>
                    </a:lnTo>
                    <a:lnTo>
                      <a:pt x="371" y="78"/>
                    </a:lnTo>
                    <a:lnTo>
                      <a:pt x="380" y="0"/>
                    </a:lnTo>
                    <a:lnTo>
                      <a:pt x="414" y="1"/>
                    </a:lnTo>
                    <a:lnTo>
                      <a:pt x="448" y="2"/>
                    </a:lnTo>
                    <a:lnTo>
                      <a:pt x="481" y="3"/>
                    </a:lnTo>
                    <a:lnTo>
                      <a:pt x="516" y="6"/>
                    </a:lnTo>
                    <a:lnTo>
                      <a:pt x="549" y="8"/>
                    </a:lnTo>
                    <a:lnTo>
                      <a:pt x="582" y="10"/>
                    </a:lnTo>
                    <a:lnTo>
                      <a:pt x="617" y="14"/>
                    </a:lnTo>
                    <a:lnTo>
                      <a:pt x="650" y="17"/>
                    </a:lnTo>
                    <a:lnTo>
                      <a:pt x="684" y="20"/>
                    </a:lnTo>
                    <a:lnTo>
                      <a:pt x="717" y="24"/>
                    </a:lnTo>
                    <a:lnTo>
                      <a:pt x="751" y="29"/>
                    </a:lnTo>
                    <a:lnTo>
                      <a:pt x="784" y="32"/>
                    </a:lnTo>
                    <a:lnTo>
                      <a:pt x="817" y="37"/>
                    </a:lnTo>
                    <a:lnTo>
                      <a:pt x="852" y="41"/>
                    </a:lnTo>
                    <a:lnTo>
                      <a:pt x="885" y="46"/>
                    </a:lnTo>
                    <a:lnTo>
                      <a:pt x="919" y="50"/>
                    </a:lnTo>
                    <a:lnTo>
                      <a:pt x="952" y="55"/>
                    </a:lnTo>
                    <a:lnTo>
                      <a:pt x="986" y="60"/>
                    </a:lnTo>
                    <a:lnTo>
                      <a:pt x="1019" y="64"/>
                    </a:lnTo>
                    <a:lnTo>
                      <a:pt x="1052" y="69"/>
                    </a:lnTo>
                    <a:lnTo>
                      <a:pt x="1086" y="73"/>
                    </a:lnTo>
                    <a:lnTo>
                      <a:pt x="1119" y="78"/>
                    </a:lnTo>
                    <a:lnTo>
                      <a:pt x="1153" y="82"/>
                    </a:lnTo>
                    <a:lnTo>
                      <a:pt x="1186" y="86"/>
                    </a:lnTo>
                    <a:lnTo>
                      <a:pt x="1219" y="90"/>
                    </a:lnTo>
                    <a:lnTo>
                      <a:pt x="1253" y="94"/>
                    </a:lnTo>
                    <a:lnTo>
                      <a:pt x="1286" y="98"/>
                    </a:lnTo>
                    <a:lnTo>
                      <a:pt x="1320" y="101"/>
                    </a:lnTo>
                    <a:lnTo>
                      <a:pt x="1353" y="105"/>
                    </a:lnTo>
                    <a:lnTo>
                      <a:pt x="1387" y="107"/>
                    </a:lnTo>
                    <a:lnTo>
                      <a:pt x="1421" y="109"/>
                    </a:lnTo>
                    <a:lnTo>
                      <a:pt x="1454" y="112"/>
                    </a:lnTo>
                    <a:lnTo>
                      <a:pt x="1461" y="112"/>
                    </a:lnTo>
                    <a:lnTo>
                      <a:pt x="1467" y="112"/>
                    </a:lnTo>
                    <a:lnTo>
                      <a:pt x="1474" y="110"/>
                    </a:lnTo>
                    <a:lnTo>
                      <a:pt x="1481" y="110"/>
                    </a:lnTo>
                    <a:lnTo>
                      <a:pt x="1488" y="109"/>
                    </a:lnTo>
                    <a:lnTo>
                      <a:pt x="1493" y="109"/>
                    </a:lnTo>
                    <a:lnTo>
                      <a:pt x="1500" y="109"/>
                    </a:lnTo>
                    <a:lnTo>
                      <a:pt x="1506" y="109"/>
                    </a:lnTo>
                    <a:lnTo>
                      <a:pt x="1505" y="152"/>
                    </a:lnTo>
                    <a:lnTo>
                      <a:pt x="1500" y="196"/>
                    </a:lnTo>
                    <a:lnTo>
                      <a:pt x="1495" y="238"/>
                    </a:lnTo>
                    <a:lnTo>
                      <a:pt x="1488" y="281"/>
                    </a:lnTo>
                    <a:lnTo>
                      <a:pt x="1480" y="323"/>
                    </a:lnTo>
                    <a:lnTo>
                      <a:pt x="1470" y="365"/>
                    </a:lnTo>
                    <a:lnTo>
                      <a:pt x="1462" y="408"/>
                    </a:lnTo>
                    <a:lnTo>
                      <a:pt x="1453" y="450"/>
                    </a:lnTo>
                    <a:lnTo>
                      <a:pt x="1443" y="511"/>
                    </a:lnTo>
                    <a:lnTo>
                      <a:pt x="1432" y="572"/>
                    </a:lnTo>
                    <a:lnTo>
                      <a:pt x="1420" y="633"/>
                    </a:lnTo>
                    <a:lnTo>
                      <a:pt x="1407" y="694"/>
                    </a:lnTo>
                    <a:lnTo>
                      <a:pt x="1393" y="754"/>
                    </a:lnTo>
                    <a:lnTo>
                      <a:pt x="1378" y="814"/>
                    </a:lnTo>
                    <a:lnTo>
                      <a:pt x="1363" y="874"/>
                    </a:lnTo>
                    <a:lnTo>
                      <a:pt x="1348" y="934"/>
                    </a:lnTo>
                    <a:lnTo>
                      <a:pt x="1332" y="994"/>
                    </a:lnTo>
                    <a:lnTo>
                      <a:pt x="1316" y="1054"/>
                    </a:lnTo>
                    <a:lnTo>
                      <a:pt x="1300" y="1114"/>
                    </a:lnTo>
                    <a:lnTo>
                      <a:pt x="1284" y="1172"/>
                    </a:lnTo>
                    <a:lnTo>
                      <a:pt x="1268" y="1232"/>
                    </a:lnTo>
                    <a:lnTo>
                      <a:pt x="1253" y="1292"/>
                    </a:lnTo>
                    <a:lnTo>
                      <a:pt x="1238" y="1351"/>
                    </a:lnTo>
                    <a:lnTo>
                      <a:pt x="1223" y="1411"/>
                    </a:lnTo>
                    <a:lnTo>
                      <a:pt x="1207" y="1480"/>
                    </a:lnTo>
                    <a:lnTo>
                      <a:pt x="1193" y="1549"/>
                    </a:lnTo>
                    <a:lnTo>
                      <a:pt x="1180" y="1618"/>
                    </a:lnTo>
                    <a:lnTo>
                      <a:pt x="1167" y="1687"/>
                    </a:lnTo>
                    <a:lnTo>
                      <a:pt x="1157" y="1756"/>
                    </a:lnTo>
                    <a:lnTo>
                      <a:pt x="1146" y="1826"/>
                    </a:lnTo>
                    <a:lnTo>
                      <a:pt x="1136" y="1896"/>
                    </a:lnTo>
                    <a:lnTo>
                      <a:pt x="1126" y="1965"/>
                    </a:lnTo>
                    <a:lnTo>
                      <a:pt x="1094" y="1965"/>
                    </a:lnTo>
                    <a:lnTo>
                      <a:pt x="1062" y="1965"/>
                    </a:lnTo>
                    <a:lnTo>
                      <a:pt x="1029" y="1965"/>
                    </a:lnTo>
                    <a:lnTo>
                      <a:pt x="997" y="1964"/>
                    </a:lnTo>
                    <a:lnTo>
                      <a:pt x="965" y="1962"/>
                    </a:lnTo>
                    <a:lnTo>
                      <a:pt x="933" y="1959"/>
                    </a:lnTo>
                    <a:lnTo>
                      <a:pt x="900" y="1957"/>
                    </a:lnTo>
                    <a:lnTo>
                      <a:pt x="868" y="1953"/>
                    </a:lnTo>
                    <a:lnTo>
                      <a:pt x="837" y="1951"/>
                    </a:lnTo>
                    <a:lnTo>
                      <a:pt x="805" y="1947"/>
                    </a:lnTo>
                    <a:lnTo>
                      <a:pt x="774" y="1943"/>
                    </a:lnTo>
                    <a:lnTo>
                      <a:pt x="741" y="1938"/>
                    </a:lnTo>
                    <a:lnTo>
                      <a:pt x="710" y="1935"/>
                    </a:lnTo>
                    <a:lnTo>
                      <a:pt x="678" y="1930"/>
                    </a:lnTo>
                    <a:lnTo>
                      <a:pt x="647" y="1926"/>
                    </a:lnTo>
                    <a:lnTo>
                      <a:pt x="615" y="1920"/>
                    </a:lnTo>
                    <a:lnTo>
                      <a:pt x="582" y="1915"/>
                    </a:lnTo>
                    <a:lnTo>
                      <a:pt x="551" y="1911"/>
                    </a:lnTo>
                    <a:lnTo>
                      <a:pt x="519" y="1906"/>
                    </a:lnTo>
                    <a:lnTo>
                      <a:pt x="488" y="1902"/>
                    </a:lnTo>
                    <a:lnTo>
                      <a:pt x="456" y="1897"/>
                    </a:lnTo>
                    <a:lnTo>
                      <a:pt x="424" y="1892"/>
                    </a:lnTo>
                    <a:lnTo>
                      <a:pt x="392" y="1889"/>
                    </a:lnTo>
                    <a:lnTo>
                      <a:pt x="360" y="1884"/>
                    </a:lnTo>
                    <a:lnTo>
                      <a:pt x="328" y="1881"/>
                    </a:lnTo>
                    <a:lnTo>
                      <a:pt x="296" y="1877"/>
                    </a:lnTo>
                    <a:lnTo>
                      <a:pt x="263" y="1874"/>
                    </a:lnTo>
                    <a:lnTo>
                      <a:pt x="231" y="1872"/>
                    </a:lnTo>
                    <a:lnTo>
                      <a:pt x="198" y="1869"/>
                    </a:lnTo>
                    <a:lnTo>
                      <a:pt x="166" y="1868"/>
                    </a:lnTo>
                    <a:lnTo>
                      <a:pt x="133" y="1867"/>
                    </a:lnTo>
                    <a:lnTo>
                      <a:pt x="100" y="1866"/>
                    </a:lnTo>
                    <a:lnTo>
                      <a:pt x="87" y="1865"/>
                    </a:lnTo>
                    <a:lnTo>
                      <a:pt x="75" y="1864"/>
                    </a:lnTo>
                    <a:lnTo>
                      <a:pt x="62" y="1862"/>
                    </a:lnTo>
                    <a:lnTo>
                      <a:pt x="50" y="1860"/>
                    </a:lnTo>
                    <a:lnTo>
                      <a:pt x="38" y="1859"/>
                    </a:lnTo>
                    <a:lnTo>
                      <a:pt x="25" y="1858"/>
                    </a:lnTo>
                    <a:lnTo>
                      <a:pt x="12" y="1857"/>
                    </a:lnTo>
                    <a:lnTo>
                      <a:pt x="0" y="1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3" name="Freeform 21"/>
              <p:cNvSpPr>
                <a:spLocks/>
              </p:cNvSpPr>
              <p:nvPr/>
            </p:nvSpPr>
            <p:spPr bwMode="auto">
              <a:xfrm>
                <a:off x="2334" y="2183"/>
                <a:ext cx="420" cy="481"/>
              </a:xfrm>
              <a:custGeom>
                <a:avLst/>
                <a:gdLst>
                  <a:gd name="T0" fmla="*/ 0 w 1448"/>
                  <a:gd name="T1" fmla="*/ 0 h 1880"/>
                  <a:gd name="T2" fmla="*/ 0 w 1448"/>
                  <a:gd name="T3" fmla="*/ 0 h 1880"/>
                  <a:gd name="T4" fmla="*/ 0 w 1448"/>
                  <a:gd name="T5" fmla="*/ 0 h 1880"/>
                  <a:gd name="T6" fmla="*/ 0 w 1448"/>
                  <a:gd name="T7" fmla="*/ 0 h 1880"/>
                  <a:gd name="T8" fmla="*/ 0 w 1448"/>
                  <a:gd name="T9" fmla="*/ 0 h 1880"/>
                  <a:gd name="T10" fmla="*/ 0 w 1448"/>
                  <a:gd name="T11" fmla="*/ 0 h 1880"/>
                  <a:gd name="T12" fmla="*/ 0 w 1448"/>
                  <a:gd name="T13" fmla="*/ 0 h 1880"/>
                  <a:gd name="T14" fmla="*/ 0 w 1448"/>
                  <a:gd name="T15" fmla="*/ 0 h 1880"/>
                  <a:gd name="T16" fmla="*/ 0 w 1448"/>
                  <a:gd name="T17" fmla="*/ 0 h 1880"/>
                  <a:gd name="T18" fmla="*/ 0 w 1448"/>
                  <a:gd name="T19" fmla="*/ 0 h 1880"/>
                  <a:gd name="T20" fmla="*/ 0 w 1448"/>
                  <a:gd name="T21" fmla="*/ 0 h 1880"/>
                  <a:gd name="T22" fmla="*/ 0 w 1448"/>
                  <a:gd name="T23" fmla="*/ 0 h 1880"/>
                  <a:gd name="T24" fmla="*/ 0 w 1448"/>
                  <a:gd name="T25" fmla="*/ 0 h 1880"/>
                  <a:gd name="T26" fmla="*/ 0 w 1448"/>
                  <a:gd name="T27" fmla="*/ 0 h 1880"/>
                  <a:gd name="T28" fmla="*/ 0 w 1448"/>
                  <a:gd name="T29" fmla="*/ 0 h 1880"/>
                  <a:gd name="T30" fmla="*/ 0 w 1448"/>
                  <a:gd name="T31" fmla="*/ 0 h 1880"/>
                  <a:gd name="T32" fmla="*/ 0 w 1448"/>
                  <a:gd name="T33" fmla="*/ 0 h 1880"/>
                  <a:gd name="T34" fmla="*/ 0 w 1448"/>
                  <a:gd name="T35" fmla="*/ 0 h 1880"/>
                  <a:gd name="T36" fmla="*/ 0 w 1448"/>
                  <a:gd name="T37" fmla="*/ 0 h 1880"/>
                  <a:gd name="T38" fmla="*/ 0 w 1448"/>
                  <a:gd name="T39" fmla="*/ 0 h 1880"/>
                  <a:gd name="T40" fmla="*/ 0 w 1448"/>
                  <a:gd name="T41" fmla="*/ 0 h 1880"/>
                  <a:gd name="T42" fmla="*/ 0 w 1448"/>
                  <a:gd name="T43" fmla="*/ 0 h 1880"/>
                  <a:gd name="T44" fmla="*/ 0 w 1448"/>
                  <a:gd name="T45" fmla="*/ 0 h 1880"/>
                  <a:gd name="T46" fmla="*/ 0 w 1448"/>
                  <a:gd name="T47" fmla="*/ 0 h 1880"/>
                  <a:gd name="T48" fmla="*/ 0 w 1448"/>
                  <a:gd name="T49" fmla="*/ 0 h 1880"/>
                  <a:gd name="T50" fmla="*/ 0 w 1448"/>
                  <a:gd name="T51" fmla="*/ 0 h 1880"/>
                  <a:gd name="T52" fmla="*/ 0 w 1448"/>
                  <a:gd name="T53" fmla="*/ 0 h 1880"/>
                  <a:gd name="T54" fmla="*/ 0 w 1448"/>
                  <a:gd name="T55" fmla="*/ 0 h 1880"/>
                  <a:gd name="T56" fmla="*/ 0 w 1448"/>
                  <a:gd name="T57" fmla="*/ 0 h 1880"/>
                  <a:gd name="T58" fmla="*/ 0 w 1448"/>
                  <a:gd name="T59" fmla="*/ 0 h 1880"/>
                  <a:gd name="T60" fmla="*/ 0 w 1448"/>
                  <a:gd name="T61" fmla="*/ 0 h 1880"/>
                  <a:gd name="T62" fmla="*/ 0 w 1448"/>
                  <a:gd name="T63" fmla="*/ 0 h 1880"/>
                  <a:gd name="T64" fmla="*/ 0 w 1448"/>
                  <a:gd name="T65" fmla="*/ 0 h 1880"/>
                  <a:gd name="T66" fmla="*/ 0 w 1448"/>
                  <a:gd name="T67" fmla="*/ 0 h 1880"/>
                  <a:gd name="T68" fmla="*/ 0 w 1448"/>
                  <a:gd name="T69" fmla="*/ 0 h 1880"/>
                  <a:gd name="T70" fmla="*/ 0 w 1448"/>
                  <a:gd name="T71" fmla="*/ 0 h 1880"/>
                  <a:gd name="T72" fmla="*/ 0 w 1448"/>
                  <a:gd name="T73" fmla="*/ 0 h 1880"/>
                  <a:gd name="T74" fmla="*/ 0 w 1448"/>
                  <a:gd name="T75" fmla="*/ 0 h 1880"/>
                  <a:gd name="T76" fmla="*/ 0 w 1448"/>
                  <a:gd name="T77" fmla="*/ 0 h 1880"/>
                  <a:gd name="T78" fmla="*/ 0 w 1448"/>
                  <a:gd name="T79" fmla="*/ 0 h 1880"/>
                  <a:gd name="T80" fmla="*/ 0 w 1448"/>
                  <a:gd name="T81" fmla="*/ 0 h 1880"/>
                  <a:gd name="T82" fmla="*/ 0 w 1448"/>
                  <a:gd name="T83" fmla="*/ 0 h 1880"/>
                  <a:gd name="T84" fmla="*/ 0 w 1448"/>
                  <a:gd name="T85" fmla="*/ 0 h 1880"/>
                  <a:gd name="T86" fmla="*/ 0 w 1448"/>
                  <a:gd name="T87" fmla="*/ 0 h 18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8" h="1880">
                    <a:moveTo>
                      <a:pt x="0" y="1762"/>
                    </a:moveTo>
                    <a:lnTo>
                      <a:pt x="13" y="1668"/>
                    </a:lnTo>
                    <a:lnTo>
                      <a:pt x="26" y="1575"/>
                    </a:lnTo>
                    <a:lnTo>
                      <a:pt x="44" y="1480"/>
                    </a:lnTo>
                    <a:lnTo>
                      <a:pt x="62" y="1386"/>
                    </a:lnTo>
                    <a:lnTo>
                      <a:pt x="82" y="1291"/>
                    </a:lnTo>
                    <a:lnTo>
                      <a:pt x="104" y="1197"/>
                    </a:lnTo>
                    <a:lnTo>
                      <a:pt x="126" y="1103"/>
                    </a:lnTo>
                    <a:lnTo>
                      <a:pt x="149" y="1010"/>
                    </a:lnTo>
                    <a:lnTo>
                      <a:pt x="158" y="976"/>
                    </a:lnTo>
                    <a:lnTo>
                      <a:pt x="167" y="941"/>
                    </a:lnTo>
                    <a:lnTo>
                      <a:pt x="176" y="906"/>
                    </a:lnTo>
                    <a:lnTo>
                      <a:pt x="185" y="871"/>
                    </a:lnTo>
                    <a:lnTo>
                      <a:pt x="195" y="835"/>
                    </a:lnTo>
                    <a:lnTo>
                      <a:pt x="204" y="799"/>
                    </a:lnTo>
                    <a:lnTo>
                      <a:pt x="213" y="765"/>
                    </a:lnTo>
                    <a:lnTo>
                      <a:pt x="222" y="730"/>
                    </a:lnTo>
                    <a:lnTo>
                      <a:pt x="244" y="651"/>
                    </a:lnTo>
                    <a:lnTo>
                      <a:pt x="266" y="571"/>
                    </a:lnTo>
                    <a:lnTo>
                      <a:pt x="286" y="492"/>
                    </a:lnTo>
                    <a:lnTo>
                      <a:pt x="304" y="412"/>
                    </a:lnTo>
                    <a:lnTo>
                      <a:pt x="321" y="333"/>
                    </a:lnTo>
                    <a:lnTo>
                      <a:pt x="336" y="253"/>
                    </a:lnTo>
                    <a:lnTo>
                      <a:pt x="351" y="173"/>
                    </a:lnTo>
                    <a:lnTo>
                      <a:pt x="364" y="93"/>
                    </a:lnTo>
                    <a:lnTo>
                      <a:pt x="366" y="70"/>
                    </a:lnTo>
                    <a:lnTo>
                      <a:pt x="371" y="46"/>
                    </a:lnTo>
                    <a:lnTo>
                      <a:pt x="373" y="23"/>
                    </a:lnTo>
                    <a:lnTo>
                      <a:pt x="372" y="0"/>
                    </a:lnTo>
                    <a:lnTo>
                      <a:pt x="396" y="0"/>
                    </a:lnTo>
                    <a:lnTo>
                      <a:pt x="420" y="0"/>
                    </a:lnTo>
                    <a:lnTo>
                      <a:pt x="445" y="1"/>
                    </a:lnTo>
                    <a:lnTo>
                      <a:pt x="469" y="2"/>
                    </a:lnTo>
                    <a:lnTo>
                      <a:pt x="493" y="3"/>
                    </a:lnTo>
                    <a:lnTo>
                      <a:pt x="517" y="4"/>
                    </a:lnTo>
                    <a:lnTo>
                      <a:pt x="540" y="7"/>
                    </a:lnTo>
                    <a:lnTo>
                      <a:pt x="564" y="9"/>
                    </a:lnTo>
                    <a:lnTo>
                      <a:pt x="587" y="11"/>
                    </a:lnTo>
                    <a:lnTo>
                      <a:pt x="611" y="14"/>
                    </a:lnTo>
                    <a:lnTo>
                      <a:pt x="635" y="16"/>
                    </a:lnTo>
                    <a:lnTo>
                      <a:pt x="658" y="19"/>
                    </a:lnTo>
                    <a:lnTo>
                      <a:pt x="682" y="22"/>
                    </a:lnTo>
                    <a:lnTo>
                      <a:pt x="706" y="24"/>
                    </a:lnTo>
                    <a:lnTo>
                      <a:pt x="729" y="26"/>
                    </a:lnTo>
                    <a:lnTo>
                      <a:pt x="753" y="29"/>
                    </a:lnTo>
                    <a:lnTo>
                      <a:pt x="797" y="36"/>
                    </a:lnTo>
                    <a:lnTo>
                      <a:pt x="840" y="42"/>
                    </a:lnTo>
                    <a:lnTo>
                      <a:pt x="882" y="49"/>
                    </a:lnTo>
                    <a:lnTo>
                      <a:pt x="926" y="56"/>
                    </a:lnTo>
                    <a:lnTo>
                      <a:pt x="969" y="63"/>
                    </a:lnTo>
                    <a:lnTo>
                      <a:pt x="1011" y="70"/>
                    </a:lnTo>
                    <a:lnTo>
                      <a:pt x="1055" y="77"/>
                    </a:lnTo>
                    <a:lnTo>
                      <a:pt x="1097" y="83"/>
                    </a:lnTo>
                    <a:lnTo>
                      <a:pt x="1140" y="89"/>
                    </a:lnTo>
                    <a:lnTo>
                      <a:pt x="1184" y="94"/>
                    </a:lnTo>
                    <a:lnTo>
                      <a:pt x="1226" y="99"/>
                    </a:lnTo>
                    <a:lnTo>
                      <a:pt x="1270" y="102"/>
                    </a:lnTo>
                    <a:lnTo>
                      <a:pt x="1314" y="106"/>
                    </a:lnTo>
                    <a:lnTo>
                      <a:pt x="1359" y="108"/>
                    </a:lnTo>
                    <a:lnTo>
                      <a:pt x="1403" y="109"/>
                    </a:lnTo>
                    <a:lnTo>
                      <a:pt x="1448" y="110"/>
                    </a:lnTo>
                    <a:lnTo>
                      <a:pt x="1440" y="167"/>
                    </a:lnTo>
                    <a:lnTo>
                      <a:pt x="1430" y="222"/>
                    </a:lnTo>
                    <a:lnTo>
                      <a:pt x="1421" y="279"/>
                    </a:lnTo>
                    <a:lnTo>
                      <a:pt x="1411" y="335"/>
                    </a:lnTo>
                    <a:lnTo>
                      <a:pt x="1400" y="392"/>
                    </a:lnTo>
                    <a:lnTo>
                      <a:pt x="1390" y="447"/>
                    </a:lnTo>
                    <a:lnTo>
                      <a:pt x="1380" y="503"/>
                    </a:lnTo>
                    <a:lnTo>
                      <a:pt x="1368" y="560"/>
                    </a:lnTo>
                    <a:lnTo>
                      <a:pt x="1355" y="615"/>
                    </a:lnTo>
                    <a:lnTo>
                      <a:pt x="1343" y="671"/>
                    </a:lnTo>
                    <a:lnTo>
                      <a:pt x="1330" y="728"/>
                    </a:lnTo>
                    <a:lnTo>
                      <a:pt x="1317" y="784"/>
                    </a:lnTo>
                    <a:lnTo>
                      <a:pt x="1302" y="840"/>
                    </a:lnTo>
                    <a:lnTo>
                      <a:pt x="1289" y="896"/>
                    </a:lnTo>
                    <a:lnTo>
                      <a:pt x="1274" y="952"/>
                    </a:lnTo>
                    <a:lnTo>
                      <a:pt x="1258" y="1009"/>
                    </a:lnTo>
                    <a:lnTo>
                      <a:pt x="1245" y="1048"/>
                    </a:lnTo>
                    <a:lnTo>
                      <a:pt x="1233" y="1087"/>
                    </a:lnTo>
                    <a:lnTo>
                      <a:pt x="1223" y="1125"/>
                    </a:lnTo>
                    <a:lnTo>
                      <a:pt x="1213" y="1163"/>
                    </a:lnTo>
                    <a:lnTo>
                      <a:pt x="1202" y="1202"/>
                    </a:lnTo>
                    <a:lnTo>
                      <a:pt x="1192" y="1240"/>
                    </a:lnTo>
                    <a:lnTo>
                      <a:pt x="1182" y="1280"/>
                    </a:lnTo>
                    <a:lnTo>
                      <a:pt x="1171" y="1319"/>
                    </a:lnTo>
                    <a:lnTo>
                      <a:pt x="1155" y="1388"/>
                    </a:lnTo>
                    <a:lnTo>
                      <a:pt x="1140" y="1458"/>
                    </a:lnTo>
                    <a:lnTo>
                      <a:pt x="1126" y="1528"/>
                    </a:lnTo>
                    <a:lnTo>
                      <a:pt x="1112" y="1599"/>
                    </a:lnTo>
                    <a:lnTo>
                      <a:pt x="1100" y="1669"/>
                    </a:lnTo>
                    <a:lnTo>
                      <a:pt x="1088" y="1739"/>
                    </a:lnTo>
                    <a:lnTo>
                      <a:pt x="1078" y="1810"/>
                    </a:lnTo>
                    <a:lnTo>
                      <a:pt x="1069" y="1880"/>
                    </a:lnTo>
                    <a:lnTo>
                      <a:pt x="1054" y="1879"/>
                    </a:lnTo>
                    <a:lnTo>
                      <a:pt x="1040" y="1878"/>
                    </a:lnTo>
                    <a:lnTo>
                      <a:pt x="1025" y="1876"/>
                    </a:lnTo>
                    <a:lnTo>
                      <a:pt x="1011" y="1874"/>
                    </a:lnTo>
                    <a:lnTo>
                      <a:pt x="996" y="1873"/>
                    </a:lnTo>
                    <a:lnTo>
                      <a:pt x="981" y="1872"/>
                    </a:lnTo>
                    <a:lnTo>
                      <a:pt x="967" y="1871"/>
                    </a:lnTo>
                    <a:lnTo>
                      <a:pt x="952" y="1869"/>
                    </a:lnTo>
                    <a:lnTo>
                      <a:pt x="922" y="1868"/>
                    </a:lnTo>
                    <a:lnTo>
                      <a:pt x="891" y="1867"/>
                    </a:lnTo>
                    <a:lnTo>
                      <a:pt x="861" y="1865"/>
                    </a:lnTo>
                    <a:lnTo>
                      <a:pt x="831" y="1863"/>
                    </a:lnTo>
                    <a:lnTo>
                      <a:pt x="802" y="1859"/>
                    </a:lnTo>
                    <a:lnTo>
                      <a:pt x="772" y="1857"/>
                    </a:lnTo>
                    <a:lnTo>
                      <a:pt x="742" y="1853"/>
                    </a:lnTo>
                    <a:lnTo>
                      <a:pt x="713" y="1850"/>
                    </a:lnTo>
                    <a:lnTo>
                      <a:pt x="683" y="1846"/>
                    </a:lnTo>
                    <a:lnTo>
                      <a:pt x="653" y="1842"/>
                    </a:lnTo>
                    <a:lnTo>
                      <a:pt x="623" y="1837"/>
                    </a:lnTo>
                    <a:lnTo>
                      <a:pt x="594" y="1834"/>
                    </a:lnTo>
                    <a:lnTo>
                      <a:pt x="564" y="1829"/>
                    </a:lnTo>
                    <a:lnTo>
                      <a:pt x="534" y="1825"/>
                    </a:lnTo>
                    <a:lnTo>
                      <a:pt x="506" y="1820"/>
                    </a:lnTo>
                    <a:lnTo>
                      <a:pt x="476" y="1815"/>
                    </a:lnTo>
                    <a:lnTo>
                      <a:pt x="447" y="1811"/>
                    </a:lnTo>
                    <a:lnTo>
                      <a:pt x="417" y="1806"/>
                    </a:lnTo>
                    <a:lnTo>
                      <a:pt x="387" y="1801"/>
                    </a:lnTo>
                    <a:lnTo>
                      <a:pt x="358" y="1798"/>
                    </a:lnTo>
                    <a:lnTo>
                      <a:pt x="328" y="1793"/>
                    </a:lnTo>
                    <a:lnTo>
                      <a:pt x="298" y="1789"/>
                    </a:lnTo>
                    <a:lnTo>
                      <a:pt x="269" y="1785"/>
                    </a:lnTo>
                    <a:lnTo>
                      <a:pt x="240" y="1782"/>
                    </a:lnTo>
                    <a:lnTo>
                      <a:pt x="210" y="1778"/>
                    </a:lnTo>
                    <a:lnTo>
                      <a:pt x="180" y="1775"/>
                    </a:lnTo>
                    <a:lnTo>
                      <a:pt x="150" y="1772"/>
                    </a:lnTo>
                    <a:lnTo>
                      <a:pt x="120" y="1769"/>
                    </a:lnTo>
                    <a:lnTo>
                      <a:pt x="90" y="1767"/>
                    </a:lnTo>
                    <a:lnTo>
                      <a:pt x="60" y="1765"/>
                    </a:lnTo>
                    <a:lnTo>
                      <a:pt x="30" y="1763"/>
                    </a:lnTo>
                    <a:lnTo>
                      <a:pt x="0" y="1762"/>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4" name="Freeform 22"/>
              <p:cNvSpPr>
                <a:spLocks/>
              </p:cNvSpPr>
              <p:nvPr/>
            </p:nvSpPr>
            <p:spPr bwMode="auto">
              <a:xfrm>
                <a:off x="2308" y="2147"/>
                <a:ext cx="437" cy="503"/>
              </a:xfrm>
              <a:custGeom>
                <a:avLst/>
                <a:gdLst>
                  <a:gd name="T0" fmla="*/ 0 w 1506"/>
                  <a:gd name="T1" fmla="*/ 0 h 1965"/>
                  <a:gd name="T2" fmla="*/ 0 w 1506"/>
                  <a:gd name="T3" fmla="*/ 0 h 1965"/>
                  <a:gd name="T4" fmla="*/ 0 w 1506"/>
                  <a:gd name="T5" fmla="*/ 0 h 1965"/>
                  <a:gd name="T6" fmla="*/ 0 w 1506"/>
                  <a:gd name="T7" fmla="*/ 0 h 1965"/>
                  <a:gd name="T8" fmla="*/ 0 w 1506"/>
                  <a:gd name="T9" fmla="*/ 0 h 1965"/>
                  <a:gd name="T10" fmla="*/ 0 w 1506"/>
                  <a:gd name="T11" fmla="*/ 0 h 1965"/>
                  <a:gd name="T12" fmla="*/ 0 w 1506"/>
                  <a:gd name="T13" fmla="*/ 0 h 1965"/>
                  <a:gd name="T14" fmla="*/ 0 w 1506"/>
                  <a:gd name="T15" fmla="*/ 0 h 1965"/>
                  <a:gd name="T16" fmla="*/ 0 w 1506"/>
                  <a:gd name="T17" fmla="*/ 0 h 1965"/>
                  <a:gd name="T18" fmla="*/ 0 w 1506"/>
                  <a:gd name="T19" fmla="*/ 0 h 1965"/>
                  <a:gd name="T20" fmla="*/ 0 w 1506"/>
                  <a:gd name="T21" fmla="*/ 0 h 1965"/>
                  <a:gd name="T22" fmla="*/ 0 w 1506"/>
                  <a:gd name="T23" fmla="*/ 0 h 1965"/>
                  <a:gd name="T24" fmla="*/ 0 w 1506"/>
                  <a:gd name="T25" fmla="*/ 0 h 1965"/>
                  <a:gd name="T26" fmla="*/ 0 w 1506"/>
                  <a:gd name="T27" fmla="*/ 0 h 1965"/>
                  <a:gd name="T28" fmla="*/ 0 w 1506"/>
                  <a:gd name="T29" fmla="*/ 0 h 1965"/>
                  <a:gd name="T30" fmla="*/ 0 w 1506"/>
                  <a:gd name="T31" fmla="*/ 0 h 1965"/>
                  <a:gd name="T32" fmla="*/ 0 w 1506"/>
                  <a:gd name="T33" fmla="*/ 0 h 1965"/>
                  <a:gd name="T34" fmla="*/ 0 w 1506"/>
                  <a:gd name="T35" fmla="*/ 0 h 1965"/>
                  <a:gd name="T36" fmla="*/ 0 w 1506"/>
                  <a:gd name="T37" fmla="*/ 0 h 1965"/>
                  <a:gd name="T38" fmla="*/ 0 w 1506"/>
                  <a:gd name="T39" fmla="*/ 0 h 1965"/>
                  <a:gd name="T40" fmla="*/ 0 w 1506"/>
                  <a:gd name="T41" fmla="*/ 0 h 1965"/>
                  <a:gd name="T42" fmla="*/ 0 w 1506"/>
                  <a:gd name="T43" fmla="*/ 0 h 1965"/>
                  <a:gd name="T44" fmla="*/ 0 w 1506"/>
                  <a:gd name="T45" fmla="*/ 0 h 1965"/>
                  <a:gd name="T46" fmla="*/ 0 w 1506"/>
                  <a:gd name="T47" fmla="*/ 0 h 1965"/>
                  <a:gd name="T48" fmla="*/ 0 w 1506"/>
                  <a:gd name="T49" fmla="*/ 0 h 1965"/>
                  <a:gd name="T50" fmla="*/ 0 w 1506"/>
                  <a:gd name="T51" fmla="*/ 0 h 1965"/>
                  <a:gd name="T52" fmla="*/ 0 w 1506"/>
                  <a:gd name="T53" fmla="*/ 0 h 1965"/>
                  <a:gd name="T54" fmla="*/ 0 w 1506"/>
                  <a:gd name="T55" fmla="*/ 0 h 1965"/>
                  <a:gd name="T56" fmla="*/ 0 w 1506"/>
                  <a:gd name="T57" fmla="*/ 0 h 1965"/>
                  <a:gd name="T58" fmla="*/ 0 w 1506"/>
                  <a:gd name="T59" fmla="*/ 0 h 1965"/>
                  <a:gd name="T60" fmla="*/ 0 w 1506"/>
                  <a:gd name="T61" fmla="*/ 0 h 1965"/>
                  <a:gd name="T62" fmla="*/ 0 w 1506"/>
                  <a:gd name="T63" fmla="*/ 0 h 1965"/>
                  <a:gd name="T64" fmla="*/ 0 w 1506"/>
                  <a:gd name="T65" fmla="*/ 0 h 1965"/>
                  <a:gd name="T66" fmla="*/ 0 w 1506"/>
                  <a:gd name="T67" fmla="*/ 0 h 1965"/>
                  <a:gd name="T68" fmla="*/ 0 w 1506"/>
                  <a:gd name="T69" fmla="*/ 0 h 1965"/>
                  <a:gd name="T70" fmla="*/ 0 w 1506"/>
                  <a:gd name="T71" fmla="*/ 0 h 1965"/>
                  <a:gd name="T72" fmla="*/ 0 w 1506"/>
                  <a:gd name="T73" fmla="*/ 0 h 1965"/>
                  <a:gd name="T74" fmla="*/ 0 w 1506"/>
                  <a:gd name="T75" fmla="*/ 0 h 1965"/>
                  <a:gd name="T76" fmla="*/ 0 w 1506"/>
                  <a:gd name="T77" fmla="*/ 0 h 1965"/>
                  <a:gd name="T78" fmla="*/ 0 w 1506"/>
                  <a:gd name="T79" fmla="*/ 0 h 1965"/>
                  <a:gd name="T80" fmla="*/ 0 w 1506"/>
                  <a:gd name="T81" fmla="*/ 0 h 1965"/>
                  <a:gd name="T82" fmla="*/ 0 w 1506"/>
                  <a:gd name="T83" fmla="*/ 0 h 1965"/>
                  <a:gd name="T84" fmla="*/ 0 w 1506"/>
                  <a:gd name="T85" fmla="*/ 0 h 1965"/>
                  <a:gd name="T86" fmla="*/ 0 w 1506"/>
                  <a:gd name="T87" fmla="*/ 0 h 1965"/>
                  <a:gd name="T88" fmla="*/ 0 w 1506"/>
                  <a:gd name="T89" fmla="*/ 0 h 1965"/>
                  <a:gd name="T90" fmla="*/ 0 w 1506"/>
                  <a:gd name="T91" fmla="*/ 0 h 19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6" h="1965">
                    <a:moveTo>
                      <a:pt x="0" y="1856"/>
                    </a:moveTo>
                    <a:lnTo>
                      <a:pt x="10" y="1779"/>
                    </a:lnTo>
                    <a:lnTo>
                      <a:pt x="22" y="1700"/>
                    </a:lnTo>
                    <a:lnTo>
                      <a:pt x="35" y="1623"/>
                    </a:lnTo>
                    <a:lnTo>
                      <a:pt x="48" y="1546"/>
                    </a:lnTo>
                    <a:lnTo>
                      <a:pt x="63" y="1469"/>
                    </a:lnTo>
                    <a:lnTo>
                      <a:pt x="79" y="1392"/>
                    </a:lnTo>
                    <a:lnTo>
                      <a:pt x="96" y="1316"/>
                    </a:lnTo>
                    <a:lnTo>
                      <a:pt x="113" y="1238"/>
                    </a:lnTo>
                    <a:lnTo>
                      <a:pt x="130" y="1161"/>
                    </a:lnTo>
                    <a:lnTo>
                      <a:pt x="149" y="1085"/>
                    </a:lnTo>
                    <a:lnTo>
                      <a:pt x="167" y="1008"/>
                    </a:lnTo>
                    <a:lnTo>
                      <a:pt x="187" y="932"/>
                    </a:lnTo>
                    <a:lnTo>
                      <a:pt x="205" y="855"/>
                    </a:lnTo>
                    <a:lnTo>
                      <a:pt x="225" y="778"/>
                    </a:lnTo>
                    <a:lnTo>
                      <a:pt x="244" y="702"/>
                    </a:lnTo>
                    <a:lnTo>
                      <a:pt x="263" y="624"/>
                    </a:lnTo>
                    <a:lnTo>
                      <a:pt x="282" y="547"/>
                    </a:lnTo>
                    <a:lnTo>
                      <a:pt x="301" y="470"/>
                    </a:lnTo>
                    <a:lnTo>
                      <a:pt x="318" y="392"/>
                    </a:lnTo>
                    <a:lnTo>
                      <a:pt x="334" y="313"/>
                    </a:lnTo>
                    <a:lnTo>
                      <a:pt x="348" y="235"/>
                    </a:lnTo>
                    <a:lnTo>
                      <a:pt x="360" y="157"/>
                    </a:lnTo>
                    <a:lnTo>
                      <a:pt x="371" y="78"/>
                    </a:lnTo>
                    <a:lnTo>
                      <a:pt x="380" y="0"/>
                    </a:lnTo>
                    <a:lnTo>
                      <a:pt x="415" y="1"/>
                    </a:lnTo>
                    <a:lnTo>
                      <a:pt x="448" y="2"/>
                    </a:lnTo>
                    <a:lnTo>
                      <a:pt x="481" y="3"/>
                    </a:lnTo>
                    <a:lnTo>
                      <a:pt x="516" y="6"/>
                    </a:lnTo>
                    <a:lnTo>
                      <a:pt x="549" y="8"/>
                    </a:lnTo>
                    <a:lnTo>
                      <a:pt x="583" y="10"/>
                    </a:lnTo>
                    <a:lnTo>
                      <a:pt x="617" y="14"/>
                    </a:lnTo>
                    <a:lnTo>
                      <a:pt x="651" y="17"/>
                    </a:lnTo>
                    <a:lnTo>
                      <a:pt x="684" y="21"/>
                    </a:lnTo>
                    <a:lnTo>
                      <a:pt x="717" y="24"/>
                    </a:lnTo>
                    <a:lnTo>
                      <a:pt x="751" y="28"/>
                    </a:lnTo>
                    <a:lnTo>
                      <a:pt x="784" y="32"/>
                    </a:lnTo>
                    <a:lnTo>
                      <a:pt x="818" y="37"/>
                    </a:lnTo>
                    <a:lnTo>
                      <a:pt x="852" y="40"/>
                    </a:lnTo>
                    <a:lnTo>
                      <a:pt x="886" y="45"/>
                    </a:lnTo>
                    <a:lnTo>
                      <a:pt x="919" y="50"/>
                    </a:lnTo>
                    <a:lnTo>
                      <a:pt x="952" y="54"/>
                    </a:lnTo>
                    <a:lnTo>
                      <a:pt x="986" y="59"/>
                    </a:lnTo>
                    <a:lnTo>
                      <a:pt x="1019" y="63"/>
                    </a:lnTo>
                    <a:lnTo>
                      <a:pt x="1053" y="68"/>
                    </a:lnTo>
                    <a:lnTo>
                      <a:pt x="1086" y="73"/>
                    </a:lnTo>
                    <a:lnTo>
                      <a:pt x="1119" y="77"/>
                    </a:lnTo>
                    <a:lnTo>
                      <a:pt x="1153" y="81"/>
                    </a:lnTo>
                    <a:lnTo>
                      <a:pt x="1186" y="85"/>
                    </a:lnTo>
                    <a:lnTo>
                      <a:pt x="1220" y="90"/>
                    </a:lnTo>
                    <a:lnTo>
                      <a:pt x="1253" y="93"/>
                    </a:lnTo>
                    <a:lnTo>
                      <a:pt x="1286" y="97"/>
                    </a:lnTo>
                    <a:lnTo>
                      <a:pt x="1320" y="100"/>
                    </a:lnTo>
                    <a:lnTo>
                      <a:pt x="1353" y="104"/>
                    </a:lnTo>
                    <a:lnTo>
                      <a:pt x="1388" y="106"/>
                    </a:lnTo>
                    <a:lnTo>
                      <a:pt x="1421" y="108"/>
                    </a:lnTo>
                    <a:lnTo>
                      <a:pt x="1455" y="111"/>
                    </a:lnTo>
                    <a:lnTo>
                      <a:pt x="1461" y="111"/>
                    </a:lnTo>
                    <a:lnTo>
                      <a:pt x="1467" y="111"/>
                    </a:lnTo>
                    <a:lnTo>
                      <a:pt x="1474" y="111"/>
                    </a:lnTo>
                    <a:lnTo>
                      <a:pt x="1481" y="109"/>
                    </a:lnTo>
                    <a:lnTo>
                      <a:pt x="1487" y="108"/>
                    </a:lnTo>
                    <a:lnTo>
                      <a:pt x="1494" y="108"/>
                    </a:lnTo>
                    <a:lnTo>
                      <a:pt x="1499" y="108"/>
                    </a:lnTo>
                    <a:lnTo>
                      <a:pt x="1506" y="108"/>
                    </a:lnTo>
                    <a:lnTo>
                      <a:pt x="1505" y="151"/>
                    </a:lnTo>
                    <a:lnTo>
                      <a:pt x="1501" y="195"/>
                    </a:lnTo>
                    <a:lnTo>
                      <a:pt x="1495" y="237"/>
                    </a:lnTo>
                    <a:lnTo>
                      <a:pt x="1488" y="280"/>
                    </a:lnTo>
                    <a:lnTo>
                      <a:pt x="1480" y="323"/>
                    </a:lnTo>
                    <a:lnTo>
                      <a:pt x="1471" y="365"/>
                    </a:lnTo>
                    <a:lnTo>
                      <a:pt x="1463" y="408"/>
                    </a:lnTo>
                    <a:lnTo>
                      <a:pt x="1453" y="450"/>
                    </a:lnTo>
                    <a:lnTo>
                      <a:pt x="1443" y="511"/>
                    </a:lnTo>
                    <a:lnTo>
                      <a:pt x="1433" y="573"/>
                    </a:lnTo>
                    <a:lnTo>
                      <a:pt x="1420" y="634"/>
                    </a:lnTo>
                    <a:lnTo>
                      <a:pt x="1407" y="693"/>
                    </a:lnTo>
                    <a:lnTo>
                      <a:pt x="1393" y="755"/>
                    </a:lnTo>
                    <a:lnTo>
                      <a:pt x="1379" y="814"/>
                    </a:lnTo>
                    <a:lnTo>
                      <a:pt x="1364" y="874"/>
                    </a:lnTo>
                    <a:lnTo>
                      <a:pt x="1349" y="934"/>
                    </a:lnTo>
                    <a:lnTo>
                      <a:pt x="1332" y="994"/>
                    </a:lnTo>
                    <a:lnTo>
                      <a:pt x="1316" y="1053"/>
                    </a:lnTo>
                    <a:lnTo>
                      <a:pt x="1300" y="1113"/>
                    </a:lnTo>
                    <a:lnTo>
                      <a:pt x="1284" y="1173"/>
                    </a:lnTo>
                    <a:lnTo>
                      <a:pt x="1268" y="1231"/>
                    </a:lnTo>
                    <a:lnTo>
                      <a:pt x="1253" y="1291"/>
                    </a:lnTo>
                    <a:lnTo>
                      <a:pt x="1238" y="1350"/>
                    </a:lnTo>
                    <a:lnTo>
                      <a:pt x="1223" y="1410"/>
                    </a:lnTo>
                    <a:lnTo>
                      <a:pt x="1208" y="1479"/>
                    </a:lnTo>
                    <a:lnTo>
                      <a:pt x="1194" y="1548"/>
                    </a:lnTo>
                    <a:lnTo>
                      <a:pt x="1182" y="1617"/>
                    </a:lnTo>
                    <a:lnTo>
                      <a:pt x="1169" y="1688"/>
                    </a:lnTo>
                    <a:lnTo>
                      <a:pt x="1159" y="1757"/>
                    </a:lnTo>
                    <a:lnTo>
                      <a:pt x="1147" y="1826"/>
                    </a:lnTo>
                    <a:lnTo>
                      <a:pt x="1138" y="1896"/>
                    </a:lnTo>
                    <a:lnTo>
                      <a:pt x="1127" y="1965"/>
                    </a:lnTo>
                    <a:lnTo>
                      <a:pt x="1095" y="1965"/>
                    </a:lnTo>
                    <a:lnTo>
                      <a:pt x="1062" y="1965"/>
                    </a:lnTo>
                    <a:lnTo>
                      <a:pt x="1030" y="1965"/>
                    </a:lnTo>
                    <a:lnTo>
                      <a:pt x="997" y="1964"/>
                    </a:lnTo>
                    <a:lnTo>
                      <a:pt x="965" y="1962"/>
                    </a:lnTo>
                    <a:lnTo>
                      <a:pt x="933" y="1959"/>
                    </a:lnTo>
                    <a:lnTo>
                      <a:pt x="902" y="1957"/>
                    </a:lnTo>
                    <a:lnTo>
                      <a:pt x="869" y="1954"/>
                    </a:lnTo>
                    <a:lnTo>
                      <a:pt x="837" y="1951"/>
                    </a:lnTo>
                    <a:lnTo>
                      <a:pt x="805" y="1947"/>
                    </a:lnTo>
                    <a:lnTo>
                      <a:pt x="774" y="1943"/>
                    </a:lnTo>
                    <a:lnTo>
                      <a:pt x="742" y="1939"/>
                    </a:lnTo>
                    <a:lnTo>
                      <a:pt x="711" y="1934"/>
                    </a:lnTo>
                    <a:lnTo>
                      <a:pt x="678" y="1931"/>
                    </a:lnTo>
                    <a:lnTo>
                      <a:pt x="647" y="1925"/>
                    </a:lnTo>
                    <a:lnTo>
                      <a:pt x="615" y="1920"/>
                    </a:lnTo>
                    <a:lnTo>
                      <a:pt x="584" y="1916"/>
                    </a:lnTo>
                    <a:lnTo>
                      <a:pt x="552" y="1911"/>
                    </a:lnTo>
                    <a:lnTo>
                      <a:pt x="519" y="1906"/>
                    </a:lnTo>
                    <a:lnTo>
                      <a:pt x="488" y="1902"/>
                    </a:lnTo>
                    <a:lnTo>
                      <a:pt x="456" y="1897"/>
                    </a:lnTo>
                    <a:lnTo>
                      <a:pt x="424" y="1893"/>
                    </a:lnTo>
                    <a:lnTo>
                      <a:pt x="393" y="1888"/>
                    </a:lnTo>
                    <a:lnTo>
                      <a:pt x="360" y="1885"/>
                    </a:lnTo>
                    <a:lnTo>
                      <a:pt x="328" y="1881"/>
                    </a:lnTo>
                    <a:lnTo>
                      <a:pt x="296" y="1878"/>
                    </a:lnTo>
                    <a:lnTo>
                      <a:pt x="264" y="1874"/>
                    </a:lnTo>
                    <a:lnTo>
                      <a:pt x="231" y="1872"/>
                    </a:lnTo>
                    <a:lnTo>
                      <a:pt x="198" y="1868"/>
                    </a:lnTo>
                    <a:lnTo>
                      <a:pt x="166" y="1867"/>
                    </a:lnTo>
                    <a:lnTo>
                      <a:pt x="134" y="1866"/>
                    </a:lnTo>
                    <a:lnTo>
                      <a:pt x="100" y="1865"/>
                    </a:lnTo>
                    <a:lnTo>
                      <a:pt x="88" y="1864"/>
                    </a:lnTo>
                    <a:lnTo>
                      <a:pt x="75" y="1863"/>
                    </a:lnTo>
                    <a:lnTo>
                      <a:pt x="62" y="1862"/>
                    </a:lnTo>
                    <a:lnTo>
                      <a:pt x="51" y="1860"/>
                    </a:lnTo>
                    <a:lnTo>
                      <a:pt x="38" y="1859"/>
                    </a:lnTo>
                    <a:lnTo>
                      <a:pt x="25" y="1858"/>
                    </a:lnTo>
                    <a:lnTo>
                      <a:pt x="13" y="1857"/>
                    </a:lnTo>
                    <a:lnTo>
                      <a:pt x="0" y="1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5" name="Freeform 23"/>
              <p:cNvSpPr>
                <a:spLocks/>
              </p:cNvSpPr>
              <p:nvPr/>
            </p:nvSpPr>
            <p:spPr bwMode="auto">
              <a:xfrm>
                <a:off x="2317" y="2158"/>
                <a:ext cx="421" cy="482"/>
              </a:xfrm>
              <a:custGeom>
                <a:avLst/>
                <a:gdLst>
                  <a:gd name="T0" fmla="*/ 0 w 1448"/>
                  <a:gd name="T1" fmla="*/ 0 h 1881"/>
                  <a:gd name="T2" fmla="*/ 0 w 1448"/>
                  <a:gd name="T3" fmla="*/ 0 h 1881"/>
                  <a:gd name="T4" fmla="*/ 0 w 1448"/>
                  <a:gd name="T5" fmla="*/ 0 h 1881"/>
                  <a:gd name="T6" fmla="*/ 0 w 1448"/>
                  <a:gd name="T7" fmla="*/ 0 h 1881"/>
                  <a:gd name="T8" fmla="*/ 0 w 1448"/>
                  <a:gd name="T9" fmla="*/ 0 h 1881"/>
                  <a:gd name="T10" fmla="*/ 0 w 1448"/>
                  <a:gd name="T11" fmla="*/ 0 h 1881"/>
                  <a:gd name="T12" fmla="*/ 0 w 1448"/>
                  <a:gd name="T13" fmla="*/ 0 h 1881"/>
                  <a:gd name="T14" fmla="*/ 0 w 1448"/>
                  <a:gd name="T15" fmla="*/ 0 h 1881"/>
                  <a:gd name="T16" fmla="*/ 0 w 1448"/>
                  <a:gd name="T17" fmla="*/ 0 h 1881"/>
                  <a:gd name="T18" fmla="*/ 0 w 1448"/>
                  <a:gd name="T19" fmla="*/ 0 h 1881"/>
                  <a:gd name="T20" fmla="*/ 0 w 1448"/>
                  <a:gd name="T21" fmla="*/ 0 h 1881"/>
                  <a:gd name="T22" fmla="*/ 0 w 1448"/>
                  <a:gd name="T23" fmla="*/ 0 h 1881"/>
                  <a:gd name="T24" fmla="*/ 0 w 1448"/>
                  <a:gd name="T25" fmla="*/ 0 h 1881"/>
                  <a:gd name="T26" fmla="*/ 0 w 1448"/>
                  <a:gd name="T27" fmla="*/ 0 h 1881"/>
                  <a:gd name="T28" fmla="*/ 0 w 1448"/>
                  <a:gd name="T29" fmla="*/ 0 h 1881"/>
                  <a:gd name="T30" fmla="*/ 0 w 1448"/>
                  <a:gd name="T31" fmla="*/ 0 h 1881"/>
                  <a:gd name="T32" fmla="*/ 0 w 1448"/>
                  <a:gd name="T33" fmla="*/ 0 h 1881"/>
                  <a:gd name="T34" fmla="*/ 0 w 1448"/>
                  <a:gd name="T35" fmla="*/ 0 h 1881"/>
                  <a:gd name="T36" fmla="*/ 0 w 1448"/>
                  <a:gd name="T37" fmla="*/ 0 h 1881"/>
                  <a:gd name="T38" fmla="*/ 0 w 1448"/>
                  <a:gd name="T39" fmla="*/ 0 h 1881"/>
                  <a:gd name="T40" fmla="*/ 0 w 1448"/>
                  <a:gd name="T41" fmla="*/ 0 h 1881"/>
                  <a:gd name="T42" fmla="*/ 0 w 1448"/>
                  <a:gd name="T43" fmla="*/ 0 h 1881"/>
                  <a:gd name="T44" fmla="*/ 0 w 1448"/>
                  <a:gd name="T45" fmla="*/ 0 h 1881"/>
                  <a:gd name="T46" fmla="*/ 0 w 1448"/>
                  <a:gd name="T47" fmla="*/ 0 h 1881"/>
                  <a:gd name="T48" fmla="*/ 0 w 1448"/>
                  <a:gd name="T49" fmla="*/ 0 h 1881"/>
                  <a:gd name="T50" fmla="*/ 0 w 1448"/>
                  <a:gd name="T51" fmla="*/ 0 h 1881"/>
                  <a:gd name="T52" fmla="*/ 0 w 1448"/>
                  <a:gd name="T53" fmla="*/ 0 h 1881"/>
                  <a:gd name="T54" fmla="*/ 0 w 1448"/>
                  <a:gd name="T55" fmla="*/ 0 h 1881"/>
                  <a:gd name="T56" fmla="*/ 0 w 1448"/>
                  <a:gd name="T57" fmla="*/ 0 h 1881"/>
                  <a:gd name="T58" fmla="*/ 0 w 1448"/>
                  <a:gd name="T59" fmla="*/ 0 h 1881"/>
                  <a:gd name="T60" fmla="*/ 0 w 1448"/>
                  <a:gd name="T61" fmla="*/ 0 h 1881"/>
                  <a:gd name="T62" fmla="*/ 0 w 1448"/>
                  <a:gd name="T63" fmla="*/ 0 h 1881"/>
                  <a:gd name="T64" fmla="*/ 0 w 1448"/>
                  <a:gd name="T65" fmla="*/ 0 h 1881"/>
                  <a:gd name="T66" fmla="*/ 0 w 1448"/>
                  <a:gd name="T67" fmla="*/ 0 h 1881"/>
                  <a:gd name="T68" fmla="*/ 0 w 1448"/>
                  <a:gd name="T69" fmla="*/ 0 h 1881"/>
                  <a:gd name="T70" fmla="*/ 0 w 1448"/>
                  <a:gd name="T71" fmla="*/ 0 h 1881"/>
                  <a:gd name="T72" fmla="*/ 0 w 1448"/>
                  <a:gd name="T73" fmla="*/ 0 h 1881"/>
                  <a:gd name="T74" fmla="*/ 0 w 1448"/>
                  <a:gd name="T75" fmla="*/ 0 h 1881"/>
                  <a:gd name="T76" fmla="*/ 0 w 1448"/>
                  <a:gd name="T77" fmla="*/ 0 h 1881"/>
                  <a:gd name="T78" fmla="*/ 0 w 1448"/>
                  <a:gd name="T79" fmla="*/ 0 h 1881"/>
                  <a:gd name="T80" fmla="*/ 0 w 1448"/>
                  <a:gd name="T81" fmla="*/ 0 h 1881"/>
                  <a:gd name="T82" fmla="*/ 0 w 1448"/>
                  <a:gd name="T83" fmla="*/ 0 h 1881"/>
                  <a:gd name="T84" fmla="*/ 0 w 1448"/>
                  <a:gd name="T85" fmla="*/ 0 h 1881"/>
                  <a:gd name="T86" fmla="*/ 0 w 1448"/>
                  <a:gd name="T87" fmla="*/ 0 h 18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8" h="1881">
                    <a:moveTo>
                      <a:pt x="0" y="1764"/>
                    </a:moveTo>
                    <a:lnTo>
                      <a:pt x="13" y="1669"/>
                    </a:lnTo>
                    <a:lnTo>
                      <a:pt x="27" y="1576"/>
                    </a:lnTo>
                    <a:lnTo>
                      <a:pt x="44" y="1481"/>
                    </a:lnTo>
                    <a:lnTo>
                      <a:pt x="62" y="1386"/>
                    </a:lnTo>
                    <a:lnTo>
                      <a:pt x="82" y="1292"/>
                    </a:lnTo>
                    <a:lnTo>
                      <a:pt x="103" y="1198"/>
                    </a:lnTo>
                    <a:lnTo>
                      <a:pt x="125" y="1105"/>
                    </a:lnTo>
                    <a:lnTo>
                      <a:pt x="148" y="1012"/>
                    </a:lnTo>
                    <a:lnTo>
                      <a:pt x="157" y="978"/>
                    </a:lnTo>
                    <a:lnTo>
                      <a:pt x="166" y="942"/>
                    </a:lnTo>
                    <a:lnTo>
                      <a:pt x="176" y="907"/>
                    </a:lnTo>
                    <a:lnTo>
                      <a:pt x="186" y="871"/>
                    </a:lnTo>
                    <a:lnTo>
                      <a:pt x="195" y="836"/>
                    </a:lnTo>
                    <a:lnTo>
                      <a:pt x="204" y="801"/>
                    </a:lnTo>
                    <a:lnTo>
                      <a:pt x="213" y="765"/>
                    </a:lnTo>
                    <a:lnTo>
                      <a:pt x="223" y="730"/>
                    </a:lnTo>
                    <a:lnTo>
                      <a:pt x="244" y="651"/>
                    </a:lnTo>
                    <a:lnTo>
                      <a:pt x="266" y="572"/>
                    </a:lnTo>
                    <a:lnTo>
                      <a:pt x="286" y="493"/>
                    </a:lnTo>
                    <a:lnTo>
                      <a:pt x="304" y="413"/>
                    </a:lnTo>
                    <a:lnTo>
                      <a:pt x="322" y="333"/>
                    </a:lnTo>
                    <a:lnTo>
                      <a:pt x="337" y="253"/>
                    </a:lnTo>
                    <a:lnTo>
                      <a:pt x="351" y="174"/>
                    </a:lnTo>
                    <a:lnTo>
                      <a:pt x="364" y="93"/>
                    </a:lnTo>
                    <a:lnTo>
                      <a:pt x="366" y="70"/>
                    </a:lnTo>
                    <a:lnTo>
                      <a:pt x="371" y="47"/>
                    </a:lnTo>
                    <a:lnTo>
                      <a:pt x="373" y="23"/>
                    </a:lnTo>
                    <a:lnTo>
                      <a:pt x="372" y="0"/>
                    </a:lnTo>
                    <a:lnTo>
                      <a:pt x="396" y="0"/>
                    </a:lnTo>
                    <a:lnTo>
                      <a:pt x="421" y="0"/>
                    </a:lnTo>
                    <a:lnTo>
                      <a:pt x="445" y="1"/>
                    </a:lnTo>
                    <a:lnTo>
                      <a:pt x="469" y="2"/>
                    </a:lnTo>
                    <a:lnTo>
                      <a:pt x="493" y="3"/>
                    </a:lnTo>
                    <a:lnTo>
                      <a:pt x="517" y="6"/>
                    </a:lnTo>
                    <a:lnTo>
                      <a:pt x="540" y="8"/>
                    </a:lnTo>
                    <a:lnTo>
                      <a:pt x="565" y="9"/>
                    </a:lnTo>
                    <a:lnTo>
                      <a:pt x="588" y="13"/>
                    </a:lnTo>
                    <a:lnTo>
                      <a:pt x="612" y="15"/>
                    </a:lnTo>
                    <a:lnTo>
                      <a:pt x="635" y="17"/>
                    </a:lnTo>
                    <a:lnTo>
                      <a:pt x="658" y="20"/>
                    </a:lnTo>
                    <a:lnTo>
                      <a:pt x="682" y="22"/>
                    </a:lnTo>
                    <a:lnTo>
                      <a:pt x="706" y="25"/>
                    </a:lnTo>
                    <a:lnTo>
                      <a:pt x="729" y="28"/>
                    </a:lnTo>
                    <a:lnTo>
                      <a:pt x="753" y="30"/>
                    </a:lnTo>
                    <a:lnTo>
                      <a:pt x="797" y="37"/>
                    </a:lnTo>
                    <a:lnTo>
                      <a:pt x="840" y="44"/>
                    </a:lnTo>
                    <a:lnTo>
                      <a:pt x="882" y="51"/>
                    </a:lnTo>
                    <a:lnTo>
                      <a:pt x="926" y="58"/>
                    </a:lnTo>
                    <a:lnTo>
                      <a:pt x="969" y="64"/>
                    </a:lnTo>
                    <a:lnTo>
                      <a:pt x="1011" y="71"/>
                    </a:lnTo>
                    <a:lnTo>
                      <a:pt x="1055" y="78"/>
                    </a:lnTo>
                    <a:lnTo>
                      <a:pt x="1098" y="84"/>
                    </a:lnTo>
                    <a:lnTo>
                      <a:pt x="1140" y="90"/>
                    </a:lnTo>
                    <a:lnTo>
                      <a:pt x="1184" y="96"/>
                    </a:lnTo>
                    <a:lnTo>
                      <a:pt x="1227" y="100"/>
                    </a:lnTo>
                    <a:lnTo>
                      <a:pt x="1271" y="104"/>
                    </a:lnTo>
                    <a:lnTo>
                      <a:pt x="1314" y="107"/>
                    </a:lnTo>
                    <a:lnTo>
                      <a:pt x="1359" y="109"/>
                    </a:lnTo>
                    <a:lnTo>
                      <a:pt x="1403" y="111"/>
                    </a:lnTo>
                    <a:lnTo>
                      <a:pt x="1448" y="112"/>
                    </a:lnTo>
                    <a:lnTo>
                      <a:pt x="1440" y="168"/>
                    </a:lnTo>
                    <a:lnTo>
                      <a:pt x="1431" y="223"/>
                    </a:lnTo>
                    <a:lnTo>
                      <a:pt x="1421" y="280"/>
                    </a:lnTo>
                    <a:lnTo>
                      <a:pt x="1411" y="336"/>
                    </a:lnTo>
                    <a:lnTo>
                      <a:pt x="1401" y="392"/>
                    </a:lnTo>
                    <a:lnTo>
                      <a:pt x="1390" y="448"/>
                    </a:lnTo>
                    <a:lnTo>
                      <a:pt x="1379" y="504"/>
                    </a:lnTo>
                    <a:lnTo>
                      <a:pt x="1367" y="560"/>
                    </a:lnTo>
                    <a:lnTo>
                      <a:pt x="1356" y="616"/>
                    </a:lnTo>
                    <a:lnTo>
                      <a:pt x="1343" y="673"/>
                    </a:lnTo>
                    <a:lnTo>
                      <a:pt x="1330" y="729"/>
                    </a:lnTo>
                    <a:lnTo>
                      <a:pt x="1317" y="786"/>
                    </a:lnTo>
                    <a:lnTo>
                      <a:pt x="1303" y="842"/>
                    </a:lnTo>
                    <a:lnTo>
                      <a:pt x="1288" y="898"/>
                    </a:lnTo>
                    <a:lnTo>
                      <a:pt x="1273" y="955"/>
                    </a:lnTo>
                    <a:lnTo>
                      <a:pt x="1258" y="1011"/>
                    </a:lnTo>
                    <a:lnTo>
                      <a:pt x="1245" y="1050"/>
                    </a:lnTo>
                    <a:lnTo>
                      <a:pt x="1234" y="1089"/>
                    </a:lnTo>
                    <a:lnTo>
                      <a:pt x="1223" y="1127"/>
                    </a:lnTo>
                    <a:lnTo>
                      <a:pt x="1213" y="1165"/>
                    </a:lnTo>
                    <a:lnTo>
                      <a:pt x="1203" y="1204"/>
                    </a:lnTo>
                    <a:lnTo>
                      <a:pt x="1192" y="1242"/>
                    </a:lnTo>
                    <a:lnTo>
                      <a:pt x="1182" y="1281"/>
                    </a:lnTo>
                    <a:lnTo>
                      <a:pt x="1171" y="1320"/>
                    </a:lnTo>
                    <a:lnTo>
                      <a:pt x="1156" y="1389"/>
                    </a:lnTo>
                    <a:lnTo>
                      <a:pt x="1142" y="1459"/>
                    </a:lnTo>
                    <a:lnTo>
                      <a:pt x="1127" y="1530"/>
                    </a:lnTo>
                    <a:lnTo>
                      <a:pt x="1113" y="1600"/>
                    </a:lnTo>
                    <a:lnTo>
                      <a:pt x="1100" y="1670"/>
                    </a:lnTo>
                    <a:lnTo>
                      <a:pt x="1089" y="1741"/>
                    </a:lnTo>
                    <a:lnTo>
                      <a:pt x="1078" y="1811"/>
                    </a:lnTo>
                    <a:lnTo>
                      <a:pt x="1069" y="1881"/>
                    </a:lnTo>
                    <a:lnTo>
                      <a:pt x="1054" y="1880"/>
                    </a:lnTo>
                    <a:lnTo>
                      <a:pt x="1040" y="1879"/>
                    </a:lnTo>
                    <a:lnTo>
                      <a:pt x="1025" y="1876"/>
                    </a:lnTo>
                    <a:lnTo>
                      <a:pt x="1010" y="1875"/>
                    </a:lnTo>
                    <a:lnTo>
                      <a:pt x="995" y="1874"/>
                    </a:lnTo>
                    <a:lnTo>
                      <a:pt x="981" y="1872"/>
                    </a:lnTo>
                    <a:lnTo>
                      <a:pt x="966" y="1871"/>
                    </a:lnTo>
                    <a:lnTo>
                      <a:pt x="953" y="1870"/>
                    </a:lnTo>
                    <a:lnTo>
                      <a:pt x="923" y="1868"/>
                    </a:lnTo>
                    <a:lnTo>
                      <a:pt x="892" y="1867"/>
                    </a:lnTo>
                    <a:lnTo>
                      <a:pt x="862" y="1865"/>
                    </a:lnTo>
                    <a:lnTo>
                      <a:pt x="832" y="1863"/>
                    </a:lnTo>
                    <a:lnTo>
                      <a:pt x="802" y="1860"/>
                    </a:lnTo>
                    <a:lnTo>
                      <a:pt x="772" y="1857"/>
                    </a:lnTo>
                    <a:lnTo>
                      <a:pt x="742" y="1853"/>
                    </a:lnTo>
                    <a:lnTo>
                      <a:pt x="713" y="1850"/>
                    </a:lnTo>
                    <a:lnTo>
                      <a:pt x="683" y="1846"/>
                    </a:lnTo>
                    <a:lnTo>
                      <a:pt x="653" y="1843"/>
                    </a:lnTo>
                    <a:lnTo>
                      <a:pt x="623" y="1838"/>
                    </a:lnTo>
                    <a:lnTo>
                      <a:pt x="594" y="1834"/>
                    </a:lnTo>
                    <a:lnTo>
                      <a:pt x="565" y="1830"/>
                    </a:lnTo>
                    <a:lnTo>
                      <a:pt x="535" y="1826"/>
                    </a:lnTo>
                    <a:lnTo>
                      <a:pt x="506" y="1821"/>
                    </a:lnTo>
                    <a:lnTo>
                      <a:pt x="476" y="1817"/>
                    </a:lnTo>
                    <a:lnTo>
                      <a:pt x="447" y="1812"/>
                    </a:lnTo>
                    <a:lnTo>
                      <a:pt x="417" y="1807"/>
                    </a:lnTo>
                    <a:lnTo>
                      <a:pt x="387" y="1803"/>
                    </a:lnTo>
                    <a:lnTo>
                      <a:pt x="358" y="1799"/>
                    </a:lnTo>
                    <a:lnTo>
                      <a:pt x="328" y="1795"/>
                    </a:lnTo>
                    <a:lnTo>
                      <a:pt x="299" y="1790"/>
                    </a:lnTo>
                    <a:lnTo>
                      <a:pt x="270" y="1787"/>
                    </a:lnTo>
                    <a:lnTo>
                      <a:pt x="240" y="1783"/>
                    </a:lnTo>
                    <a:lnTo>
                      <a:pt x="210" y="1780"/>
                    </a:lnTo>
                    <a:lnTo>
                      <a:pt x="180" y="1776"/>
                    </a:lnTo>
                    <a:lnTo>
                      <a:pt x="150" y="1773"/>
                    </a:lnTo>
                    <a:lnTo>
                      <a:pt x="120" y="1770"/>
                    </a:lnTo>
                    <a:lnTo>
                      <a:pt x="90" y="1768"/>
                    </a:lnTo>
                    <a:lnTo>
                      <a:pt x="60" y="1766"/>
                    </a:lnTo>
                    <a:lnTo>
                      <a:pt x="30" y="1765"/>
                    </a:lnTo>
                    <a:lnTo>
                      <a:pt x="0" y="17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6" name="Freeform 24"/>
              <p:cNvSpPr>
                <a:spLocks/>
              </p:cNvSpPr>
              <p:nvPr/>
            </p:nvSpPr>
            <p:spPr bwMode="auto">
              <a:xfrm>
                <a:off x="2352" y="2197"/>
                <a:ext cx="350" cy="402"/>
              </a:xfrm>
              <a:custGeom>
                <a:avLst/>
                <a:gdLst>
                  <a:gd name="T0" fmla="*/ 0 w 1204"/>
                  <a:gd name="T1" fmla="*/ 0 h 1572"/>
                  <a:gd name="T2" fmla="*/ 0 w 1204"/>
                  <a:gd name="T3" fmla="*/ 0 h 1572"/>
                  <a:gd name="T4" fmla="*/ 0 w 1204"/>
                  <a:gd name="T5" fmla="*/ 0 h 1572"/>
                  <a:gd name="T6" fmla="*/ 0 w 1204"/>
                  <a:gd name="T7" fmla="*/ 0 h 1572"/>
                  <a:gd name="T8" fmla="*/ 0 w 1204"/>
                  <a:gd name="T9" fmla="*/ 0 h 1572"/>
                  <a:gd name="T10" fmla="*/ 0 w 1204"/>
                  <a:gd name="T11" fmla="*/ 0 h 1572"/>
                  <a:gd name="T12" fmla="*/ 0 w 1204"/>
                  <a:gd name="T13" fmla="*/ 0 h 1572"/>
                  <a:gd name="T14" fmla="*/ 0 w 1204"/>
                  <a:gd name="T15" fmla="*/ 0 h 1572"/>
                  <a:gd name="T16" fmla="*/ 0 w 1204"/>
                  <a:gd name="T17" fmla="*/ 0 h 1572"/>
                  <a:gd name="T18" fmla="*/ 0 w 1204"/>
                  <a:gd name="T19" fmla="*/ 0 h 1572"/>
                  <a:gd name="T20" fmla="*/ 0 w 1204"/>
                  <a:gd name="T21" fmla="*/ 0 h 1572"/>
                  <a:gd name="T22" fmla="*/ 0 w 1204"/>
                  <a:gd name="T23" fmla="*/ 0 h 1572"/>
                  <a:gd name="T24" fmla="*/ 0 w 1204"/>
                  <a:gd name="T25" fmla="*/ 0 h 1572"/>
                  <a:gd name="T26" fmla="*/ 0 w 1204"/>
                  <a:gd name="T27" fmla="*/ 0 h 1572"/>
                  <a:gd name="T28" fmla="*/ 0 w 1204"/>
                  <a:gd name="T29" fmla="*/ 0 h 1572"/>
                  <a:gd name="T30" fmla="*/ 0 w 1204"/>
                  <a:gd name="T31" fmla="*/ 0 h 1572"/>
                  <a:gd name="T32" fmla="*/ 0 w 1204"/>
                  <a:gd name="T33" fmla="*/ 0 h 1572"/>
                  <a:gd name="T34" fmla="*/ 0 w 1204"/>
                  <a:gd name="T35" fmla="*/ 0 h 1572"/>
                  <a:gd name="T36" fmla="*/ 0 w 1204"/>
                  <a:gd name="T37" fmla="*/ 0 h 1572"/>
                  <a:gd name="T38" fmla="*/ 0 w 1204"/>
                  <a:gd name="T39" fmla="*/ 0 h 1572"/>
                  <a:gd name="T40" fmla="*/ 0 w 1204"/>
                  <a:gd name="T41" fmla="*/ 0 h 1572"/>
                  <a:gd name="T42" fmla="*/ 0 w 1204"/>
                  <a:gd name="T43" fmla="*/ 0 h 1572"/>
                  <a:gd name="T44" fmla="*/ 0 w 1204"/>
                  <a:gd name="T45" fmla="*/ 0 h 1572"/>
                  <a:gd name="T46" fmla="*/ 0 w 1204"/>
                  <a:gd name="T47" fmla="*/ 0 h 1572"/>
                  <a:gd name="T48" fmla="*/ 0 w 1204"/>
                  <a:gd name="T49" fmla="*/ 0 h 1572"/>
                  <a:gd name="T50" fmla="*/ 0 w 1204"/>
                  <a:gd name="T51" fmla="*/ 0 h 1572"/>
                  <a:gd name="T52" fmla="*/ 0 w 1204"/>
                  <a:gd name="T53" fmla="*/ 0 h 1572"/>
                  <a:gd name="T54" fmla="*/ 0 w 1204"/>
                  <a:gd name="T55" fmla="*/ 0 h 1572"/>
                  <a:gd name="T56" fmla="*/ 0 w 1204"/>
                  <a:gd name="T57" fmla="*/ 0 h 1572"/>
                  <a:gd name="T58" fmla="*/ 0 w 1204"/>
                  <a:gd name="T59" fmla="*/ 0 h 1572"/>
                  <a:gd name="T60" fmla="*/ 0 w 1204"/>
                  <a:gd name="T61" fmla="*/ 0 h 1572"/>
                  <a:gd name="T62" fmla="*/ 0 w 1204"/>
                  <a:gd name="T63" fmla="*/ 0 h 1572"/>
                  <a:gd name="T64" fmla="*/ 0 w 1204"/>
                  <a:gd name="T65" fmla="*/ 0 h 1572"/>
                  <a:gd name="T66" fmla="*/ 0 w 1204"/>
                  <a:gd name="T67" fmla="*/ 0 h 1572"/>
                  <a:gd name="T68" fmla="*/ 0 w 1204"/>
                  <a:gd name="T69" fmla="*/ 0 h 1572"/>
                  <a:gd name="T70" fmla="*/ 0 w 1204"/>
                  <a:gd name="T71" fmla="*/ 0 h 1572"/>
                  <a:gd name="T72" fmla="*/ 0 w 1204"/>
                  <a:gd name="T73" fmla="*/ 0 h 1572"/>
                  <a:gd name="T74" fmla="*/ 0 w 1204"/>
                  <a:gd name="T75" fmla="*/ 0 h 1572"/>
                  <a:gd name="T76" fmla="*/ 0 w 1204"/>
                  <a:gd name="T77" fmla="*/ 0 h 1572"/>
                  <a:gd name="T78" fmla="*/ 0 w 1204"/>
                  <a:gd name="T79" fmla="*/ 0 h 1572"/>
                  <a:gd name="T80" fmla="*/ 0 w 1204"/>
                  <a:gd name="T81" fmla="*/ 0 h 1572"/>
                  <a:gd name="T82" fmla="*/ 0 w 1204"/>
                  <a:gd name="T83" fmla="*/ 0 h 1572"/>
                  <a:gd name="T84" fmla="*/ 0 w 1204"/>
                  <a:gd name="T85" fmla="*/ 0 h 1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04" h="1572">
                    <a:moveTo>
                      <a:pt x="0" y="1485"/>
                    </a:moveTo>
                    <a:lnTo>
                      <a:pt x="8" y="1422"/>
                    </a:lnTo>
                    <a:lnTo>
                      <a:pt x="17" y="1360"/>
                    </a:lnTo>
                    <a:lnTo>
                      <a:pt x="28" y="1299"/>
                    </a:lnTo>
                    <a:lnTo>
                      <a:pt x="39" y="1237"/>
                    </a:lnTo>
                    <a:lnTo>
                      <a:pt x="51" y="1175"/>
                    </a:lnTo>
                    <a:lnTo>
                      <a:pt x="63" y="1114"/>
                    </a:lnTo>
                    <a:lnTo>
                      <a:pt x="76" y="1053"/>
                    </a:lnTo>
                    <a:lnTo>
                      <a:pt x="90" y="990"/>
                    </a:lnTo>
                    <a:lnTo>
                      <a:pt x="105" y="929"/>
                    </a:lnTo>
                    <a:lnTo>
                      <a:pt x="120" y="868"/>
                    </a:lnTo>
                    <a:lnTo>
                      <a:pt x="135" y="807"/>
                    </a:lnTo>
                    <a:lnTo>
                      <a:pt x="150" y="745"/>
                    </a:lnTo>
                    <a:lnTo>
                      <a:pt x="165" y="684"/>
                    </a:lnTo>
                    <a:lnTo>
                      <a:pt x="180" y="623"/>
                    </a:lnTo>
                    <a:lnTo>
                      <a:pt x="196" y="561"/>
                    </a:lnTo>
                    <a:lnTo>
                      <a:pt x="211" y="500"/>
                    </a:lnTo>
                    <a:lnTo>
                      <a:pt x="227" y="439"/>
                    </a:lnTo>
                    <a:lnTo>
                      <a:pt x="241" y="377"/>
                    </a:lnTo>
                    <a:lnTo>
                      <a:pt x="254" y="314"/>
                    </a:lnTo>
                    <a:lnTo>
                      <a:pt x="267" y="251"/>
                    </a:lnTo>
                    <a:lnTo>
                      <a:pt x="279" y="189"/>
                    </a:lnTo>
                    <a:lnTo>
                      <a:pt x="289" y="125"/>
                    </a:lnTo>
                    <a:lnTo>
                      <a:pt x="297" y="62"/>
                    </a:lnTo>
                    <a:lnTo>
                      <a:pt x="304" y="0"/>
                    </a:lnTo>
                    <a:lnTo>
                      <a:pt x="332" y="1"/>
                    </a:lnTo>
                    <a:lnTo>
                      <a:pt x="358" y="2"/>
                    </a:lnTo>
                    <a:lnTo>
                      <a:pt x="386" y="3"/>
                    </a:lnTo>
                    <a:lnTo>
                      <a:pt x="412" y="4"/>
                    </a:lnTo>
                    <a:lnTo>
                      <a:pt x="440" y="7"/>
                    </a:lnTo>
                    <a:lnTo>
                      <a:pt x="466" y="9"/>
                    </a:lnTo>
                    <a:lnTo>
                      <a:pt x="493" y="11"/>
                    </a:lnTo>
                    <a:lnTo>
                      <a:pt x="520" y="14"/>
                    </a:lnTo>
                    <a:lnTo>
                      <a:pt x="547" y="17"/>
                    </a:lnTo>
                    <a:lnTo>
                      <a:pt x="575" y="19"/>
                    </a:lnTo>
                    <a:lnTo>
                      <a:pt x="601" y="23"/>
                    </a:lnTo>
                    <a:lnTo>
                      <a:pt x="628" y="26"/>
                    </a:lnTo>
                    <a:lnTo>
                      <a:pt x="654" y="30"/>
                    </a:lnTo>
                    <a:lnTo>
                      <a:pt x="682" y="33"/>
                    </a:lnTo>
                    <a:lnTo>
                      <a:pt x="708" y="37"/>
                    </a:lnTo>
                    <a:lnTo>
                      <a:pt x="735" y="40"/>
                    </a:lnTo>
                    <a:lnTo>
                      <a:pt x="761" y="44"/>
                    </a:lnTo>
                    <a:lnTo>
                      <a:pt x="789" y="47"/>
                    </a:lnTo>
                    <a:lnTo>
                      <a:pt x="815" y="52"/>
                    </a:lnTo>
                    <a:lnTo>
                      <a:pt x="842" y="55"/>
                    </a:lnTo>
                    <a:lnTo>
                      <a:pt x="868" y="59"/>
                    </a:lnTo>
                    <a:lnTo>
                      <a:pt x="895" y="62"/>
                    </a:lnTo>
                    <a:lnTo>
                      <a:pt x="922" y="65"/>
                    </a:lnTo>
                    <a:lnTo>
                      <a:pt x="949" y="69"/>
                    </a:lnTo>
                    <a:lnTo>
                      <a:pt x="975" y="72"/>
                    </a:lnTo>
                    <a:lnTo>
                      <a:pt x="1002" y="75"/>
                    </a:lnTo>
                    <a:lnTo>
                      <a:pt x="1029" y="78"/>
                    </a:lnTo>
                    <a:lnTo>
                      <a:pt x="1056" y="80"/>
                    </a:lnTo>
                    <a:lnTo>
                      <a:pt x="1082" y="83"/>
                    </a:lnTo>
                    <a:lnTo>
                      <a:pt x="1109" y="85"/>
                    </a:lnTo>
                    <a:lnTo>
                      <a:pt x="1137" y="87"/>
                    </a:lnTo>
                    <a:lnTo>
                      <a:pt x="1163" y="89"/>
                    </a:lnTo>
                    <a:lnTo>
                      <a:pt x="1169" y="89"/>
                    </a:lnTo>
                    <a:lnTo>
                      <a:pt x="1173" y="90"/>
                    </a:lnTo>
                    <a:lnTo>
                      <a:pt x="1179" y="89"/>
                    </a:lnTo>
                    <a:lnTo>
                      <a:pt x="1184" y="89"/>
                    </a:lnTo>
                    <a:lnTo>
                      <a:pt x="1190" y="87"/>
                    </a:lnTo>
                    <a:lnTo>
                      <a:pt x="1194" y="87"/>
                    </a:lnTo>
                    <a:lnTo>
                      <a:pt x="1200" y="87"/>
                    </a:lnTo>
                    <a:lnTo>
                      <a:pt x="1204" y="87"/>
                    </a:lnTo>
                    <a:lnTo>
                      <a:pt x="1203" y="122"/>
                    </a:lnTo>
                    <a:lnTo>
                      <a:pt x="1201" y="156"/>
                    </a:lnTo>
                    <a:lnTo>
                      <a:pt x="1196" y="191"/>
                    </a:lnTo>
                    <a:lnTo>
                      <a:pt x="1191" y="224"/>
                    </a:lnTo>
                    <a:lnTo>
                      <a:pt x="1184" y="259"/>
                    </a:lnTo>
                    <a:lnTo>
                      <a:pt x="1177" y="292"/>
                    </a:lnTo>
                    <a:lnTo>
                      <a:pt x="1169" y="327"/>
                    </a:lnTo>
                    <a:lnTo>
                      <a:pt x="1162" y="360"/>
                    </a:lnTo>
                    <a:lnTo>
                      <a:pt x="1146" y="458"/>
                    </a:lnTo>
                    <a:lnTo>
                      <a:pt x="1125" y="555"/>
                    </a:lnTo>
                    <a:lnTo>
                      <a:pt x="1102" y="652"/>
                    </a:lnTo>
                    <a:lnTo>
                      <a:pt x="1078" y="747"/>
                    </a:lnTo>
                    <a:lnTo>
                      <a:pt x="1052" y="843"/>
                    </a:lnTo>
                    <a:lnTo>
                      <a:pt x="1027" y="939"/>
                    </a:lnTo>
                    <a:lnTo>
                      <a:pt x="1002" y="1034"/>
                    </a:lnTo>
                    <a:lnTo>
                      <a:pt x="979" y="1129"/>
                    </a:lnTo>
                    <a:lnTo>
                      <a:pt x="966" y="1184"/>
                    </a:lnTo>
                    <a:lnTo>
                      <a:pt x="956" y="1239"/>
                    </a:lnTo>
                    <a:lnTo>
                      <a:pt x="945" y="1295"/>
                    </a:lnTo>
                    <a:lnTo>
                      <a:pt x="935" y="1350"/>
                    </a:lnTo>
                    <a:lnTo>
                      <a:pt x="927" y="1405"/>
                    </a:lnTo>
                    <a:lnTo>
                      <a:pt x="918" y="1460"/>
                    </a:lnTo>
                    <a:lnTo>
                      <a:pt x="910" y="1517"/>
                    </a:lnTo>
                    <a:lnTo>
                      <a:pt x="902" y="1572"/>
                    </a:lnTo>
                    <a:lnTo>
                      <a:pt x="875" y="1572"/>
                    </a:lnTo>
                    <a:lnTo>
                      <a:pt x="850" y="1572"/>
                    </a:lnTo>
                    <a:lnTo>
                      <a:pt x="823" y="1572"/>
                    </a:lnTo>
                    <a:lnTo>
                      <a:pt x="798" y="1571"/>
                    </a:lnTo>
                    <a:lnTo>
                      <a:pt x="773" y="1570"/>
                    </a:lnTo>
                    <a:lnTo>
                      <a:pt x="746" y="1568"/>
                    </a:lnTo>
                    <a:lnTo>
                      <a:pt x="721" y="1566"/>
                    </a:lnTo>
                    <a:lnTo>
                      <a:pt x="695" y="1564"/>
                    </a:lnTo>
                    <a:lnTo>
                      <a:pt x="670" y="1561"/>
                    </a:lnTo>
                    <a:lnTo>
                      <a:pt x="645" y="1558"/>
                    </a:lnTo>
                    <a:lnTo>
                      <a:pt x="618" y="1555"/>
                    </a:lnTo>
                    <a:lnTo>
                      <a:pt x="593" y="1551"/>
                    </a:lnTo>
                    <a:lnTo>
                      <a:pt x="568" y="1548"/>
                    </a:lnTo>
                    <a:lnTo>
                      <a:pt x="542" y="1545"/>
                    </a:lnTo>
                    <a:lnTo>
                      <a:pt x="517" y="1541"/>
                    </a:lnTo>
                    <a:lnTo>
                      <a:pt x="492" y="1537"/>
                    </a:lnTo>
                    <a:lnTo>
                      <a:pt x="466" y="1533"/>
                    </a:lnTo>
                    <a:lnTo>
                      <a:pt x="441" y="1530"/>
                    </a:lnTo>
                    <a:lnTo>
                      <a:pt x="416" y="1525"/>
                    </a:lnTo>
                    <a:lnTo>
                      <a:pt x="390" y="1522"/>
                    </a:lnTo>
                    <a:lnTo>
                      <a:pt x="365" y="1518"/>
                    </a:lnTo>
                    <a:lnTo>
                      <a:pt x="338" y="1515"/>
                    </a:lnTo>
                    <a:lnTo>
                      <a:pt x="313" y="1511"/>
                    </a:lnTo>
                    <a:lnTo>
                      <a:pt x="288" y="1508"/>
                    </a:lnTo>
                    <a:lnTo>
                      <a:pt x="262" y="1504"/>
                    </a:lnTo>
                    <a:lnTo>
                      <a:pt x="236" y="1502"/>
                    </a:lnTo>
                    <a:lnTo>
                      <a:pt x="211" y="1500"/>
                    </a:lnTo>
                    <a:lnTo>
                      <a:pt x="184" y="1497"/>
                    </a:lnTo>
                    <a:lnTo>
                      <a:pt x="158" y="1496"/>
                    </a:lnTo>
                    <a:lnTo>
                      <a:pt x="132" y="1494"/>
                    </a:lnTo>
                    <a:lnTo>
                      <a:pt x="106" y="1493"/>
                    </a:lnTo>
                    <a:lnTo>
                      <a:pt x="79" y="1493"/>
                    </a:lnTo>
                    <a:lnTo>
                      <a:pt x="69" y="1492"/>
                    </a:lnTo>
                    <a:lnTo>
                      <a:pt x="60" y="1490"/>
                    </a:lnTo>
                    <a:lnTo>
                      <a:pt x="49" y="1489"/>
                    </a:lnTo>
                    <a:lnTo>
                      <a:pt x="40" y="1488"/>
                    </a:lnTo>
                    <a:lnTo>
                      <a:pt x="30" y="1488"/>
                    </a:lnTo>
                    <a:lnTo>
                      <a:pt x="19" y="1487"/>
                    </a:lnTo>
                    <a:lnTo>
                      <a:pt x="10" y="1486"/>
                    </a:lnTo>
                    <a:lnTo>
                      <a:pt x="0" y="148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7" name="Freeform 25"/>
              <p:cNvSpPr>
                <a:spLocks/>
              </p:cNvSpPr>
              <p:nvPr/>
            </p:nvSpPr>
            <p:spPr bwMode="auto">
              <a:xfrm>
                <a:off x="2359" y="2206"/>
                <a:ext cx="336" cy="386"/>
              </a:xfrm>
              <a:custGeom>
                <a:avLst/>
                <a:gdLst>
                  <a:gd name="T0" fmla="*/ 0 w 1158"/>
                  <a:gd name="T1" fmla="*/ 0 h 1504"/>
                  <a:gd name="T2" fmla="*/ 0 w 1158"/>
                  <a:gd name="T3" fmla="*/ 0 h 1504"/>
                  <a:gd name="T4" fmla="*/ 0 w 1158"/>
                  <a:gd name="T5" fmla="*/ 0 h 1504"/>
                  <a:gd name="T6" fmla="*/ 0 w 1158"/>
                  <a:gd name="T7" fmla="*/ 0 h 1504"/>
                  <a:gd name="T8" fmla="*/ 0 w 1158"/>
                  <a:gd name="T9" fmla="*/ 0 h 1504"/>
                  <a:gd name="T10" fmla="*/ 0 w 1158"/>
                  <a:gd name="T11" fmla="*/ 0 h 1504"/>
                  <a:gd name="T12" fmla="*/ 0 w 1158"/>
                  <a:gd name="T13" fmla="*/ 0 h 1504"/>
                  <a:gd name="T14" fmla="*/ 0 w 1158"/>
                  <a:gd name="T15" fmla="*/ 0 h 1504"/>
                  <a:gd name="T16" fmla="*/ 0 w 1158"/>
                  <a:gd name="T17" fmla="*/ 0 h 1504"/>
                  <a:gd name="T18" fmla="*/ 0 w 1158"/>
                  <a:gd name="T19" fmla="*/ 0 h 1504"/>
                  <a:gd name="T20" fmla="*/ 0 w 1158"/>
                  <a:gd name="T21" fmla="*/ 0 h 1504"/>
                  <a:gd name="T22" fmla="*/ 0 w 1158"/>
                  <a:gd name="T23" fmla="*/ 0 h 1504"/>
                  <a:gd name="T24" fmla="*/ 0 w 1158"/>
                  <a:gd name="T25" fmla="*/ 0 h 1504"/>
                  <a:gd name="T26" fmla="*/ 0 w 1158"/>
                  <a:gd name="T27" fmla="*/ 0 h 1504"/>
                  <a:gd name="T28" fmla="*/ 0 w 1158"/>
                  <a:gd name="T29" fmla="*/ 0 h 1504"/>
                  <a:gd name="T30" fmla="*/ 0 w 1158"/>
                  <a:gd name="T31" fmla="*/ 0 h 1504"/>
                  <a:gd name="T32" fmla="*/ 0 w 1158"/>
                  <a:gd name="T33" fmla="*/ 0 h 1504"/>
                  <a:gd name="T34" fmla="*/ 0 w 1158"/>
                  <a:gd name="T35" fmla="*/ 0 h 1504"/>
                  <a:gd name="T36" fmla="*/ 0 w 1158"/>
                  <a:gd name="T37" fmla="*/ 0 h 1504"/>
                  <a:gd name="T38" fmla="*/ 0 w 1158"/>
                  <a:gd name="T39" fmla="*/ 0 h 1504"/>
                  <a:gd name="T40" fmla="*/ 0 w 1158"/>
                  <a:gd name="T41" fmla="*/ 0 h 1504"/>
                  <a:gd name="T42" fmla="*/ 0 w 1158"/>
                  <a:gd name="T43" fmla="*/ 0 h 1504"/>
                  <a:gd name="T44" fmla="*/ 0 w 1158"/>
                  <a:gd name="T45" fmla="*/ 0 h 1504"/>
                  <a:gd name="T46" fmla="*/ 0 w 1158"/>
                  <a:gd name="T47" fmla="*/ 0 h 1504"/>
                  <a:gd name="T48" fmla="*/ 0 w 1158"/>
                  <a:gd name="T49" fmla="*/ 0 h 1504"/>
                  <a:gd name="T50" fmla="*/ 0 w 1158"/>
                  <a:gd name="T51" fmla="*/ 0 h 1504"/>
                  <a:gd name="T52" fmla="*/ 0 w 1158"/>
                  <a:gd name="T53" fmla="*/ 0 h 1504"/>
                  <a:gd name="T54" fmla="*/ 0 w 1158"/>
                  <a:gd name="T55" fmla="*/ 0 h 1504"/>
                  <a:gd name="T56" fmla="*/ 0 w 1158"/>
                  <a:gd name="T57" fmla="*/ 0 h 1504"/>
                  <a:gd name="T58" fmla="*/ 0 w 1158"/>
                  <a:gd name="T59" fmla="*/ 0 h 1504"/>
                  <a:gd name="T60" fmla="*/ 0 w 1158"/>
                  <a:gd name="T61" fmla="*/ 0 h 1504"/>
                  <a:gd name="T62" fmla="*/ 0 w 1158"/>
                  <a:gd name="T63" fmla="*/ 0 h 1504"/>
                  <a:gd name="T64" fmla="*/ 0 w 1158"/>
                  <a:gd name="T65" fmla="*/ 0 h 1504"/>
                  <a:gd name="T66" fmla="*/ 0 w 1158"/>
                  <a:gd name="T67" fmla="*/ 0 h 1504"/>
                  <a:gd name="T68" fmla="*/ 0 w 1158"/>
                  <a:gd name="T69" fmla="*/ 0 h 1504"/>
                  <a:gd name="T70" fmla="*/ 0 w 1158"/>
                  <a:gd name="T71" fmla="*/ 0 h 1504"/>
                  <a:gd name="T72" fmla="*/ 0 w 1158"/>
                  <a:gd name="T73" fmla="*/ 0 h 1504"/>
                  <a:gd name="T74" fmla="*/ 0 w 1158"/>
                  <a:gd name="T75" fmla="*/ 0 h 1504"/>
                  <a:gd name="T76" fmla="*/ 0 w 1158"/>
                  <a:gd name="T77" fmla="*/ 0 h 1504"/>
                  <a:gd name="T78" fmla="*/ 0 w 1158"/>
                  <a:gd name="T79" fmla="*/ 0 h 1504"/>
                  <a:gd name="T80" fmla="*/ 0 w 1158"/>
                  <a:gd name="T81" fmla="*/ 0 h 1504"/>
                  <a:gd name="T82" fmla="*/ 0 w 1158"/>
                  <a:gd name="T83" fmla="*/ 0 h 1504"/>
                  <a:gd name="T84" fmla="*/ 0 w 1158"/>
                  <a:gd name="T85" fmla="*/ 0 h 1504"/>
                  <a:gd name="T86" fmla="*/ 0 w 1158"/>
                  <a:gd name="T87" fmla="*/ 0 h 1504"/>
                  <a:gd name="T88" fmla="*/ 0 w 1158"/>
                  <a:gd name="T89" fmla="*/ 0 h 1504"/>
                  <a:gd name="T90" fmla="*/ 0 w 1158"/>
                  <a:gd name="T91" fmla="*/ 0 h 1504"/>
                  <a:gd name="T92" fmla="*/ 0 w 1158"/>
                  <a:gd name="T93" fmla="*/ 0 h 1504"/>
                  <a:gd name="T94" fmla="*/ 0 w 1158"/>
                  <a:gd name="T95" fmla="*/ 0 h 1504"/>
                  <a:gd name="T96" fmla="*/ 0 w 1158"/>
                  <a:gd name="T97" fmla="*/ 0 h 1504"/>
                  <a:gd name="T98" fmla="*/ 0 w 1158"/>
                  <a:gd name="T99" fmla="*/ 0 h 1504"/>
                  <a:gd name="T100" fmla="*/ 0 w 1158"/>
                  <a:gd name="T101" fmla="*/ 0 h 1504"/>
                  <a:gd name="T102" fmla="*/ 0 w 1158"/>
                  <a:gd name="T103" fmla="*/ 0 h 1504"/>
                  <a:gd name="T104" fmla="*/ 0 w 1158"/>
                  <a:gd name="T105" fmla="*/ 0 h 1504"/>
                  <a:gd name="T106" fmla="*/ 0 w 1158"/>
                  <a:gd name="T107" fmla="*/ 0 h 1504"/>
                  <a:gd name="T108" fmla="*/ 0 w 1158"/>
                  <a:gd name="T109" fmla="*/ 0 h 1504"/>
                  <a:gd name="T110" fmla="*/ 0 w 1158"/>
                  <a:gd name="T111" fmla="*/ 0 h 1504"/>
                  <a:gd name="T112" fmla="*/ 0 w 1158"/>
                  <a:gd name="T113" fmla="*/ 0 h 1504"/>
                  <a:gd name="T114" fmla="*/ 0 w 1158"/>
                  <a:gd name="T115" fmla="*/ 0 h 1504"/>
                  <a:gd name="T116" fmla="*/ 0 w 1158"/>
                  <a:gd name="T117" fmla="*/ 0 h 1504"/>
                  <a:gd name="T118" fmla="*/ 0 w 1158"/>
                  <a:gd name="T119" fmla="*/ 0 h 1504"/>
                  <a:gd name="T120" fmla="*/ 0 w 1158"/>
                  <a:gd name="T121" fmla="*/ 0 h 1504"/>
                  <a:gd name="T122" fmla="*/ 0 w 1158"/>
                  <a:gd name="T123" fmla="*/ 0 h 1504"/>
                  <a:gd name="T124" fmla="*/ 0 w 1158"/>
                  <a:gd name="T125" fmla="*/ 0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58" h="1504">
                    <a:moveTo>
                      <a:pt x="0" y="1410"/>
                    </a:moveTo>
                    <a:lnTo>
                      <a:pt x="9" y="1335"/>
                    </a:lnTo>
                    <a:lnTo>
                      <a:pt x="21" y="1259"/>
                    </a:lnTo>
                    <a:lnTo>
                      <a:pt x="35" y="1184"/>
                    </a:lnTo>
                    <a:lnTo>
                      <a:pt x="50" y="1108"/>
                    </a:lnTo>
                    <a:lnTo>
                      <a:pt x="66" y="1033"/>
                    </a:lnTo>
                    <a:lnTo>
                      <a:pt x="83" y="958"/>
                    </a:lnTo>
                    <a:lnTo>
                      <a:pt x="100" y="883"/>
                    </a:lnTo>
                    <a:lnTo>
                      <a:pt x="119" y="810"/>
                    </a:lnTo>
                    <a:lnTo>
                      <a:pt x="126" y="782"/>
                    </a:lnTo>
                    <a:lnTo>
                      <a:pt x="134" y="753"/>
                    </a:lnTo>
                    <a:lnTo>
                      <a:pt x="141" y="725"/>
                    </a:lnTo>
                    <a:lnTo>
                      <a:pt x="149" y="697"/>
                    </a:lnTo>
                    <a:lnTo>
                      <a:pt x="157" y="668"/>
                    </a:lnTo>
                    <a:lnTo>
                      <a:pt x="164" y="640"/>
                    </a:lnTo>
                    <a:lnTo>
                      <a:pt x="172" y="611"/>
                    </a:lnTo>
                    <a:lnTo>
                      <a:pt x="179" y="584"/>
                    </a:lnTo>
                    <a:lnTo>
                      <a:pt x="196" y="520"/>
                    </a:lnTo>
                    <a:lnTo>
                      <a:pt x="213" y="457"/>
                    </a:lnTo>
                    <a:lnTo>
                      <a:pt x="229" y="394"/>
                    </a:lnTo>
                    <a:lnTo>
                      <a:pt x="244" y="330"/>
                    </a:lnTo>
                    <a:lnTo>
                      <a:pt x="257" y="266"/>
                    </a:lnTo>
                    <a:lnTo>
                      <a:pt x="270" y="202"/>
                    </a:lnTo>
                    <a:lnTo>
                      <a:pt x="281" y="138"/>
                    </a:lnTo>
                    <a:lnTo>
                      <a:pt x="292" y="75"/>
                    </a:lnTo>
                    <a:lnTo>
                      <a:pt x="294" y="56"/>
                    </a:lnTo>
                    <a:lnTo>
                      <a:pt x="297" y="37"/>
                    </a:lnTo>
                    <a:lnTo>
                      <a:pt x="298" y="18"/>
                    </a:lnTo>
                    <a:lnTo>
                      <a:pt x="298" y="0"/>
                    </a:lnTo>
                    <a:lnTo>
                      <a:pt x="318" y="0"/>
                    </a:lnTo>
                    <a:lnTo>
                      <a:pt x="338" y="0"/>
                    </a:lnTo>
                    <a:lnTo>
                      <a:pt x="357" y="1"/>
                    </a:lnTo>
                    <a:lnTo>
                      <a:pt x="376" y="2"/>
                    </a:lnTo>
                    <a:lnTo>
                      <a:pt x="395" y="3"/>
                    </a:lnTo>
                    <a:lnTo>
                      <a:pt x="414" y="4"/>
                    </a:lnTo>
                    <a:lnTo>
                      <a:pt x="433" y="5"/>
                    </a:lnTo>
                    <a:lnTo>
                      <a:pt x="452" y="8"/>
                    </a:lnTo>
                    <a:lnTo>
                      <a:pt x="470" y="9"/>
                    </a:lnTo>
                    <a:lnTo>
                      <a:pt x="490" y="11"/>
                    </a:lnTo>
                    <a:lnTo>
                      <a:pt x="508" y="14"/>
                    </a:lnTo>
                    <a:lnTo>
                      <a:pt x="526" y="16"/>
                    </a:lnTo>
                    <a:lnTo>
                      <a:pt x="546" y="18"/>
                    </a:lnTo>
                    <a:lnTo>
                      <a:pt x="566" y="19"/>
                    </a:lnTo>
                    <a:lnTo>
                      <a:pt x="584" y="22"/>
                    </a:lnTo>
                    <a:lnTo>
                      <a:pt x="604" y="24"/>
                    </a:lnTo>
                    <a:lnTo>
                      <a:pt x="638" y="30"/>
                    </a:lnTo>
                    <a:lnTo>
                      <a:pt x="673" y="35"/>
                    </a:lnTo>
                    <a:lnTo>
                      <a:pt x="707" y="40"/>
                    </a:lnTo>
                    <a:lnTo>
                      <a:pt x="741" y="46"/>
                    </a:lnTo>
                    <a:lnTo>
                      <a:pt x="775" y="52"/>
                    </a:lnTo>
                    <a:lnTo>
                      <a:pt x="810" y="56"/>
                    </a:lnTo>
                    <a:lnTo>
                      <a:pt x="844" y="62"/>
                    </a:lnTo>
                    <a:lnTo>
                      <a:pt x="879" y="67"/>
                    </a:lnTo>
                    <a:lnTo>
                      <a:pt x="913" y="71"/>
                    </a:lnTo>
                    <a:lnTo>
                      <a:pt x="947" y="75"/>
                    </a:lnTo>
                    <a:lnTo>
                      <a:pt x="983" y="79"/>
                    </a:lnTo>
                    <a:lnTo>
                      <a:pt x="1017" y="81"/>
                    </a:lnTo>
                    <a:lnTo>
                      <a:pt x="1052" y="85"/>
                    </a:lnTo>
                    <a:lnTo>
                      <a:pt x="1087" y="86"/>
                    </a:lnTo>
                    <a:lnTo>
                      <a:pt x="1122" y="87"/>
                    </a:lnTo>
                    <a:lnTo>
                      <a:pt x="1158" y="88"/>
                    </a:lnTo>
                    <a:lnTo>
                      <a:pt x="1144" y="178"/>
                    </a:lnTo>
                    <a:lnTo>
                      <a:pt x="1129" y="268"/>
                    </a:lnTo>
                    <a:lnTo>
                      <a:pt x="1113" y="358"/>
                    </a:lnTo>
                    <a:lnTo>
                      <a:pt x="1094" y="448"/>
                    </a:lnTo>
                    <a:lnTo>
                      <a:pt x="1075" y="538"/>
                    </a:lnTo>
                    <a:lnTo>
                      <a:pt x="1054" y="627"/>
                    </a:lnTo>
                    <a:lnTo>
                      <a:pt x="1031" y="717"/>
                    </a:lnTo>
                    <a:lnTo>
                      <a:pt x="1007" y="808"/>
                    </a:lnTo>
                    <a:lnTo>
                      <a:pt x="998" y="839"/>
                    </a:lnTo>
                    <a:lnTo>
                      <a:pt x="988" y="871"/>
                    </a:lnTo>
                    <a:lnTo>
                      <a:pt x="980" y="902"/>
                    </a:lnTo>
                    <a:lnTo>
                      <a:pt x="971" y="932"/>
                    </a:lnTo>
                    <a:lnTo>
                      <a:pt x="963" y="962"/>
                    </a:lnTo>
                    <a:lnTo>
                      <a:pt x="955" y="993"/>
                    </a:lnTo>
                    <a:lnTo>
                      <a:pt x="947" y="1024"/>
                    </a:lnTo>
                    <a:lnTo>
                      <a:pt x="939" y="1055"/>
                    </a:lnTo>
                    <a:lnTo>
                      <a:pt x="926" y="1110"/>
                    </a:lnTo>
                    <a:lnTo>
                      <a:pt x="913" y="1167"/>
                    </a:lnTo>
                    <a:lnTo>
                      <a:pt x="902" y="1223"/>
                    </a:lnTo>
                    <a:lnTo>
                      <a:pt x="890" y="1279"/>
                    </a:lnTo>
                    <a:lnTo>
                      <a:pt x="880" y="1336"/>
                    </a:lnTo>
                    <a:lnTo>
                      <a:pt x="871" y="1392"/>
                    </a:lnTo>
                    <a:lnTo>
                      <a:pt x="863" y="1448"/>
                    </a:lnTo>
                    <a:lnTo>
                      <a:pt x="856" y="1504"/>
                    </a:lnTo>
                    <a:lnTo>
                      <a:pt x="844" y="1503"/>
                    </a:lnTo>
                    <a:lnTo>
                      <a:pt x="833" y="1502"/>
                    </a:lnTo>
                    <a:lnTo>
                      <a:pt x="821" y="1501"/>
                    </a:lnTo>
                    <a:lnTo>
                      <a:pt x="810" y="1500"/>
                    </a:lnTo>
                    <a:lnTo>
                      <a:pt x="797" y="1498"/>
                    </a:lnTo>
                    <a:lnTo>
                      <a:pt x="786" y="1497"/>
                    </a:lnTo>
                    <a:lnTo>
                      <a:pt x="774" y="1496"/>
                    </a:lnTo>
                    <a:lnTo>
                      <a:pt x="763" y="1495"/>
                    </a:lnTo>
                    <a:lnTo>
                      <a:pt x="738" y="1494"/>
                    </a:lnTo>
                    <a:lnTo>
                      <a:pt x="714" y="1493"/>
                    </a:lnTo>
                    <a:lnTo>
                      <a:pt x="690" y="1491"/>
                    </a:lnTo>
                    <a:lnTo>
                      <a:pt x="666" y="1489"/>
                    </a:lnTo>
                    <a:lnTo>
                      <a:pt x="642" y="1488"/>
                    </a:lnTo>
                    <a:lnTo>
                      <a:pt x="619" y="1486"/>
                    </a:lnTo>
                    <a:lnTo>
                      <a:pt x="594" y="1482"/>
                    </a:lnTo>
                    <a:lnTo>
                      <a:pt x="570" y="1480"/>
                    </a:lnTo>
                    <a:lnTo>
                      <a:pt x="546" y="1476"/>
                    </a:lnTo>
                    <a:lnTo>
                      <a:pt x="523" y="1474"/>
                    </a:lnTo>
                    <a:lnTo>
                      <a:pt x="499" y="1471"/>
                    </a:lnTo>
                    <a:lnTo>
                      <a:pt x="476" y="1467"/>
                    </a:lnTo>
                    <a:lnTo>
                      <a:pt x="452" y="1464"/>
                    </a:lnTo>
                    <a:lnTo>
                      <a:pt x="429" y="1460"/>
                    </a:lnTo>
                    <a:lnTo>
                      <a:pt x="404" y="1457"/>
                    </a:lnTo>
                    <a:lnTo>
                      <a:pt x="381" y="1452"/>
                    </a:lnTo>
                    <a:lnTo>
                      <a:pt x="357" y="1449"/>
                    </a:lnTo>
                    <a:lnTo>
                      <a:pt x="334" y="1445"/>
                    </a:lnTo>
                    <a:lnTo>
                      <a:pt x="310" y="1442"/>
                    </a:lnTo>
                    <a:lnTo>
                      <a:pt x="287" y="1438"/>
                    </a:lnTo>
                    <a:lnTo>
                      <a:pt x="263" y="1435"/>
                    </a:lnTo>
                    <a:lnTo>
                      <a:pt x="239" y="1432"/>
                    </a:lnTo>
                    <a:lnTo>
                      <a:pt x="216" y="1428"/>
                    </a:lnTo>
                    <a:lnTo>
                      <a:pt x="191" y="1426"/>
                    </a:lnTo>
                    <a:lnTo>
                      <a:pt x="168" y="1422"/>
                    </a:lnTo>
                    <a:lnTo>
                      <a:pt x="144" y="1420"/>
                    </a:lnTo>
                    <a:lnTo>
                      <a:pt x="120" y="1418"/>
                    </a:lnTo>
                    <a:lnTo>
                      <a:pt x="97" y="1415"/>
                    </a:lnTo>
                    <a:lnTo>
                      <a:pt x="73" y="1413"/>
                    </a:lnTo>
                    <a:lnTo>
                      <a:pt x="49" y="1412"/>
                    </a:lnTo>
                    <a:lnTo>
                      <a:pt x="24" y="1411"/>
                    </a:lnTo>
                    <a:lnTo>
                      <a:pt x="0" y="1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8" name="Freeform 26"/>
              <p:cNvSpPr>
                <a:spLocks/>
              </p:cNvSpPr>
              <p:nvPr/>
            </p:nvSpPr>
            <p:spPr bwMode="auto">
              <a:xfrm>
                <a:off x="2458" y="2293"/>
                <a:ext cx="182" cy="16"/>
              </a:xfrm>
              <a:custGeom>
                <a:avLst/>
                <a:gdLst>
                  <a:gd name="T0" fmla="*/ 0 w 628"/>
                  <a:gd name="T1" fmla="*/ 0 h 66"/>
                  <a:gd name="T2" fmla="*/ 0 w 628"/>
                  <a:gd name="T3" fmla="*/ 0 h 66"/>
                  <a:gd name="T4" fmla="*/ 0 w 628"/>
                  <a:gd name="T5" fmla="*/ 0 h 66"/>
                  <a:gd name="T6" fmla="*/ 0 w 628"/>
                  <a:gd name="T7" fmla="*/ 0 h 66"/>
                  <a:gd name="T8" fmla="*/ 0 w 628"/>
                  <a:gd name="T9" fmla="*/ 0 h 66"/>
                  <a:gd name="T10" fmla="*/ 0 w 628"/>
                  <a:gd name="T11" fmla="*/ 0 h 66"/>
                  <a:gd name="T12" fmla="*/ 0 w 628"/>
                  <a:gd name="T13" fmla="*/ 0 h 66"/>
                  <a:gd name="T14" fmla="*/ 0 w 628"/>
                  <a:gd name="T15" fmla="*/ 0 h 66"/>
                  <a:gd name="T16" fmla="*/ 0 w 628"/>
                  <a:gd name="T17" fmla="*/ 0 h 66"/>
                  <a:gd name="T18" fmla="*/ 0 w 628"/>
                  <a:gd name="T19" fmla="*/ 0 h 66"/>
                  <a:gd name="T20" fmla="*/ 0 w 628"/>
                  <a:gd name="T21" fmla="*/ 0 h 66"/>
                  <a:gd name="T22" fmla="*/ 0 w 628"/>
                  <a:gd name="T23" fmla="*/ 0 h 66"/>
                  <a:gd name="T24" fmla="*/ 0 w 628"/>
                  <a:gd name="T25" fmla="*/ 0 h 66"/>
                  <a:gd name="T26" fmla="*/ 0 w 628"/>
                  <a:gd name="T27" fmla="*/ 0 h 66"/>
                  <a:gd name="T28" fmla="*/ 0 w 628"/>
                  <a:gd name="T29" fmla="*/ 0 h 66"/>
                  <a:gd name="T30" fmla="*/ 0 w 628"/>
                  <a:gd name="T31" fmla="*/ 0 h 66"/>
                  <a:gd name="T32" fmla="*/ 0 w 628"/>
                  <a:gd name="T33" fmla="*/ 0 h 66"/>
                  <a:gd name="T34" fmla="*/ 0 w 628"/>
                  <a:gd name="T35" fmla="*/ 0 h 66"/>
                  <a:gd name="T36" fmla="*/ 0 w 628"/>
                  <a:gd name="T37" fmla="*/ 0 h 66"/>
                  <a:gd name="T38" fmla="*/ 0 w 628"/>
                  <a:gd name="T39" fmla="*/ 0 h 66"/>
                  <a:gd name="T40" fmla="*/ 0 w 628"/>
                  <a:gd name="T41" fmla="*/ 0 h 66"/>
                  <a:gd name="T42" fmla="*/ 0 w 628"/>
                  <a:gd name="T43" fmla="*/ 0 h 66"/>
                  <a:gd name="T44" fmla="*/ 0 w 628"/>
                  <a:gd name="T45" fmla="*/ 0 h 66"/>
                  <a:gd name="T46" fmla="*/ 0 w 628"/>
                  <a:gd name="T47" fmla="*/ 0 h 66"/>
                  <a:gd name="T48" fmla="*/ 0 w 628"/>
                  <a:gd name="T49" fmla="*/ 0 h 66"/>
                  <a:gd name="T50" fmla="*/ 0 w 628"/>
                  <a:gd name="T51" fmla="*/ 0 h 66"/>
                  <a:gd name="T52" fmla="*/ 0 w 628"/>
                  <a:gd name="T53" fmla="*/ 0 h 66"/>
                  <a:gd name="T54" fmla="*/ 0 w 628"/>
                  <a:gd name="T55" fmla="*/ 0 h 66"/>
                  <a:gd name="T56" fmla="*/ 0 w 628"/>
                  <a:gd name="T57" fmla="*/ 0 h 66"/>
                  <a:gd name="T58" fmla="*/ 0 w 628"/>
                  <a:gd name="T59" fmla="*/ 0 h 66"/>
                  <a:gd name="T60" fmla="*/ 0 w 628"/>
                  <a:gd name="T61" fmla="*/ 0 h 66"/>
                  <a:gd name="T62" fmla="*/ 0 w 628"/>
                  <a:gd name="T63" fmla="*/ 0 h 66"/>
                  <a:gd name="T64" fmla="*/ 0 w 628"/>
                  <a:gd name="T65" fmla="*/ 0 h 66"/>
                  <a:gd name="T66" fmla="*/ 0 w 628"/>
                  <a:gd name="T67" fmla="*/ 0 h 66"/>
                  <a:gd name="T68" fmla="*/ 0 w 628"/>
                  <a:gd name="T69" fmla="*/ 0 h 66"/>
                  <a:gd name="T70" fmla="*/ 0 w 628"/>
                  <a:gd name="T71" fmla="*/ 0 h 66"/>
                  <a:gd name="T72" fmla="*/ 0 w 628"/>
                  <a:gd name="T73" fmla="*/ 0 h 66"/>
                  <a:gd name="T74" fmla="*/ 0 w 628"/>
                  <a:gd name="T75" fmla="*/ 0 h 66"/>
                  <a:gd name="T76" fmla="*/ 0 w 628"/>
                  <a:gd name="T77" fmla="*/ 0 h 66"/>
                  <a:gd name="T78" fmla="*/ 0 w 628"/>
                  <a:gd name="T79" fmla="*/ 0 h 66"/>
                  <a:gd name="T80" fmla="*/ 0 w 628"/>
                  <a:gd name="T81" fmla="*/ 0 h 66"/>
                  <a:gd name="T82" fmla="*/ 0 w 628"/>
                  <a:gd name="T83" fmla="*/ 0 h 66"/>
                  <a:gd name="T84" fmla="*/ 0 w 628"/>
                  <a:gd name="T85" fmla="*/ 0 h 66"/>
                  <a:gd name="T86" fmla="*/ 0 w 628"/>
                  <a:gd name="T87" fmla="*/ 0 h 66"/>
                  <a:gd name="T88" fmla="*/ 0 w 628"/>
                  <a:gd name="T89" fmla="*/ 0 h 66"/>
                  <a:gd name="T90" fmla="*/ 0 w 628"/>
                  <a:gd name="T91" fmla="*/ 0 h 66"/>
                  <a:gd name="T92" fmla="*/ 0 w 628"/>
                  <a:gd name="T93" fmla="*/ 0 h 66"/>
                  <a:gd name="T94" fmla="*/ 0 w 628"/>
                  <a:gd name="T95" fmla="*/ 0 h 66"/>
                  <a:gd name="T96" fmla="*/ 0 w 628"/>
                  <a:gd name="T97" fmla="*/ 0 h 66"/>
                  <a:gd name="T98" fmla="*/ 0 w 628"/>
                  <a:gd name="T99" fmla="*/ 0 h 66"/>
                  <a:gd name="T100" fmla="*/ 0 w 628"/>
                  <a:gd name="T101" fmla="*/ 0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8" h="66">
                    <a:moveTo>
                      <a:pt x="628" y="45"/>
                    </a:moveTo>
                    <a:lnTo>
                      <a:pt x="623" y="45"/>
                    </a:lnTo>
                    <a:lnTo>
                      <a:pt x="610" y="44"/>
                    </a:lnTo>
                    <a:lnTo>
                      <a:pt x="590" y="42"/>
                    </a:lnTo>
                    <a:lnTo>
                      <a:pt x="562" y="39"/>
                    </a:lnTo>
                    <a:lnTo>
                      <a:pt x="531" y="36"/>
                    </a:lnTo>
                    <a:lnTo>
                      <a:pt x="494" y="32"/>
                    </a:lnTo>
                    <a:lnTo>
                      <a:pt x="456" y="29"/>
                    </a:lnTo>
                    <a:lnTo>
                      <a:pt x="415" y="25"/>
                    </a:lnTo>
                    <a:lnTo>
                      <a:pt x="374" y="22"/>
                    </a:lnTo>
                    <a:lnTo>
                      <a:pt x="333" y="17"/>
                    </a:lnTo>
                    <a:lnTo>
                      <a:pt x="294" y="14"/>
                    </a:lnTo>
                    <a:lnTo>
                      <a:pt x="258" y="10"/>
                    </a:lnTo>
                    <a:lnTo>
                      <a:pt x="226" y="8"/>
                    </a:lnTo>
                    <a:lnTo>
                      <a:pt x="198" y="6"/>
                    </a:lnTo>
                    <a:lnTo>
                      <a:pt x="177" y="4"/>
                    </a:lnTo>
                    <a:lnTo>
                      <a:pt x="164" y="2"/>
                    </a:lnTo>
                    <a:lnTo>
                      <a:pt x="142" y="1"/>
                    </a:lnTo>
                    <a:lnTo>
                      <a:pt x="118" y="1"/>
                    </a:lnTo>
                    <a:lnTo>
                      <a:pt x="92" y="0"/>
                    </a:lnTo>
                    <a:lnTo>
                      <a:pt x="67" y="0"/>
                    </a:lnTo>
                    <a:lnTo>
                      <a:pt x="45" y="1"/>
                    </a:lnTo>
                    <a:lnTo>
                      <a:pt x="27" y="1"/>
                    </a:lnTo>
                    <a:lnTo>
                      <a:pt x="14" y="1"/>
                    </a:lnTo>
                    <a:lnTo>
                      <a:pt x="9" y="1"/>
                    </a:lnTo>
                    <a:lnTo>
                      <a:pt x="0" y="16"/>
                    </a:lnTo>
                    <a:lnTo>
                      <a:pt x="5" y="16"/>
                    </a:lnTo>
                    <a:lnTo>
                      <a:pt x="16" y="16"/>
                    </a:lnTo>
                    <a:lnTo>
                      <a:pt x="35" y="16"/>
                    </a:lnTo>
                    <a:lnTo>
                      <a:pt x="57" y="17"/>
                    </a:lnTo>
                    <a:lnTo>
                      <a:pt x="81" y="17"/>
                    </a:lnTo>
                    <a:lnTo>
                      <a:pt x="105" y="18"/>
                    </a:lnTo>
                    <a:lnTo>
                      <a:pt x="127" y="18"/>
                    </a:lnTo>
                    <a:lnTo>
                      <a:pt x="146" y="20"/>
                    </a:lnTo>
                    <a:lnTo>
                      <a:pt x="159" y="21"/>
                    </a:lnTo>
                    <a:lnTo>
                      <a:pt x="180" y="22"/>
                    </a:lnTo>
                    <a:lnTo>
                      <a:pt x="206" y="24"/>
                    </a:lnTo>
                    <a:lnTo>
                      <a:pt x="238" y="28"/>
                    </a:lnTo>
                    <a:lnTo>
                      <a:pt x="275" y="31"/>
                    </a:lnTo>
                    <a:lnTo>
                      <a:pt x="316" y="35"/>
                    </a:lnTo>
                    <a:lnTo>
                      <a:pt x="357" y="39"/>
                    </a:lnTo>
                    <a:lnTo>
                      <a:pt x="400" y="43"/>
                    </a:lnTo>
                    <a:lnTo>
                      <a:pt x="442" y="47"/>
                    </a:lnTo>
                    <a:lnTo>
                      <a:pt x="483" y="52"/>
                    </a:lnTo>
                    <a:lnTo>
                      <a:pt x="519" y="55"/>
                    </a:lnTo>
                    <a:lnTo>
                      <a:pt x="553" y="59"/>
                    </a:lnTo>
                    <a:lnTo>
                      <a:pt x="581" y="61"/>
                    </a:lnTo>
                    <a:lnTo>
                      <a:pt x="602" y="63"/>
                    </a:lnTo>
                    <a:lnTo>
                      <a:pt x="616" y="66"/>
                    </a:lnTo>
                    <a:lnTo>
                      <a:pt x="621" y="66"/>
                    </a:lnTo>
                    <a:lnTo>
                      <a:pt x="62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9" name="Freeform 27"/>
              <p:cNvSpPr>
                <a:spLocks/>
              </p:cNvSpPr>
              <p:nvPr/>
            </p:nvSpPr>
            <p:spPr bwMode="auto">
              <a:xfrm>
                <a:off x="2505" y="2332"/>
                <a:ext cx="125" cy="16"/>
              </a:xfrm>
              <a:custGeom>
                <a:avLst/>
                <a:gdLst>
                  <a:gd name="T0" fmla="*/ 0 w 431"/>
                  <a:gd name="T1" fmla="*/ 0 h 60"/>
                  <a:gd name="T2" fmla="*/ 0 w 431"/>
                  <a:gd name="T3" fmla="*/ 0 h 60"/>
                  <a:gd name="T4" fmla="*/ 0 w 431"/>
                  <a:gd name="T5" fmla="*/ 0 h 60"/>
                  <a:gd name="T6" fmla="*/ 0 w 431"/>
                  <a:gd name="T7" fmla="*/ 0 h 60"/>
                  <a:gd name="T8" fmla="*/ 0 w 431"/>
                  <a:gd name="T9" fmla="*/ 0 h 60"/>
                  <a:gd name="T10" fmla="*/ 0 w 431"/>
                  <a:gd name="T11" fmla="*/ 0 h 60"/>
                  <a:gd name="T12" fmla="*/ 0 w 431"/>
                  <a:gd name="T13" fmla="*/ 0 h 60"/>
                  <a:gd name="T14" fmla="*/ 0 w 431"/>
                  <a:gd name="T15" fmla="*/ 0 h 60"/>
                  <a:gd name="T16" fmla="*/ 0 w 431"/>
                  <a:gd name="T17" fmla="*/ 0 h 60"/>
                  <a:gd name="T18" fmla="*/ 0 w 431"/>
                  <a:gd name="T19" fmla="*/ 0 h 60"/>
                  <a:gd name="T20" fmla="*/ 0 w 431"/>
                  <a:gd name="T21" fmla="*/ 0 h 60"/>
                  <a:gd name="T22" fmla="*/ 0 w 431"/>
                  <a:gd name="T23" fmla="*/ 0 h 60"/>
                  <a:gd name="T24" fmla="*/ 0 w 431"/>
                  <a:gd name="T25" fmla="*/ 0 h 60"/>
                  <a:gd name="T26" fmla="*/ 0 w 431"/>
                  <a:gd name="T27" fmla="*/ 0 h 60"/>
                  <a:gd name="T28" fmla="*/ 0 w 431"/>
                  <a:gd name="T29" fmla="*/ 0 h 60"/>
                  <a:gd name="T30" fmla="*/ 0 w 431"/>
                  <a:gd name="T31" fmla="*/ 0 h 60"/>
                  <a:gd name="T32" fmla="*/ 0 w 431"/>
                  <a:gd name="T33" fmla="*/ 0 h 60"/>
                  <a:gd name="T34" fmla="*/ 0 w 431"/>
                  <a:gd name="T35" fmla="*/ 0 h 60"/>
                  <a:gd name="T36" fmla="*/ 0 w 431"/>
                  <a:gd name="T37" fmla="*/ 0 h 60"/>
                  <a:gd name="T38" fmla="*/ 0 w 431"/>
                  <a:gd name="T39" fmla="*/ 0 h 60"/>
                  <a:gd name="T40" fmla="*/ 0 w 431"/>
                  <a:gd name="T41" fmla="*/ 0 h 60"/>
                  <a:gd name="T42" fmla="*/ 0 w 431"/>
                  <a:gd name="T43" fmla="*/ 0 h 60"/>
                  <a:gd name="T44" fmla="*/ 0 w 431"/>
                  <a:gd name="T45" fmla="*/ 0 h 60"/>
                  <a:gd name="T46" fmla="*/ 0 w 431"/>
                  <a:gd name="T47" fmla="*/ 0 h 60"/>
                  <a:gd name="T48" fmla="*/ 0 w 431"/>
                  <a:gd name="T49" fmla="*/ 0 h 60"/>
                  <a:gd name="T50" fmla="*/ 0 w 431"/>
                  <a:gd name="T51" fmla="*/ 0 h 60"/>
                  <a:gd name="T52" fmla="*/ 0 w 431"/>
                  <a:gd name="T53" fmla="*/ 0 h 60"/>
                  <a:gd name="T54" fmla="*/ 0 w 431"/>
                  <a:gd name="T55" fmla="*/ 0 h 60"/>
                  <a:gd name="T56" fmla="*/ 0 w 431"/>
                  <a:gd name="T57" fmla="*/ 0 h 60"/>
                  <a:gd name="T58" fmla="*/ 0 w 431"/>
                  <a:gd name="T59" fmla="*/ 0 h 60"/>
                  <a:gd name="T60" fmla="*/ 0 w 431"/>
                  <a:gd name="T61" fmla="*/ 0 h 60"/>
                  <a:gd name="T62" fmla="*/ 0 w 431"/>
                  <a:gd name="T63" fmla="*/ 0 h 60"/>
                  <a:gd name="T64" fmla="*/ 0 w 431"/>
                  <a:gd name="T65" fmla="*/ 0 h 60"/>
                  <a:gd name="T66" fmla="*/ 0 w 431"/>
                  <a:gd name="T67" fmla="*/ 0 h 60"/>
                  <a:gd name="T68" fmla="*/ 0 w 431"/>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1" h="60">
                    <a:moveTo>
                      <a:pt x="7" y="0"/>
                    </a:moveTo>
                    <a:lnTo>
                      <a:pt x="31" y="3"/>
                    </a:lnTo>
                    <a:lnTo>
                      <a:pt x="59" y="5"/>
                    </a:lnTo>
                    <a:lnTo>
                      <a:pt x="90" y="7"/>
                    </a:lnTo>
                    <a:lnTo>
                      <a:pt x="123" y="11"/>
                    </a:lnTo>
                    <a:lnTo>
                      <a:pt x="158" y="14"/>
                    </a:lnTo>
                    <a:lnTo>
                      <a:pt x="192" y="18"/>
                    </a:lnTo>
                    <a:lnTo>
                      <a:pt x="228" y="21"/>
                    </a:lnTo>
                    <a:lnTo>
                      <a:pt x="263" y="23"/>
                    </a:lnTo>
                    <a:lnTo>
                      <a:pt x="296" y="27"/>
                    </a:lnTo>
                    <a:lnTo>
                      <a:pt x="327" y="30"/>
                    </a:lnTo>
                    <a:lnTo>
                      <a:pt x="356" y="33"/>
                    </a:lnTo>
                    <a:lnTo>
                      <a:pt x="381" y="35"/>
                    </a:lnTo>
                    <a:lnTo>
                      <a:pt x="402" y="37"/>
                    </a:lnTo>
                    <a:lnTo>
                      <a:pt x="417" y="38"/>
                    </a:lnTo>
                    <a:lnTo>
                      <a:pt x="427" y="40"/>
                    </a:lnTo>
                    <a:lnTo>
                      <a:pt x="431" y="40"/>
                    </a:lnTo>
                    <a:lnTo>
                      <a:pt x="424" y="60"/>
                    </a:lnTo>
                    <a:lnTo>
                      <a:pt x="421" y="60"/>
                    </a:lnTo>
                    <a:lnTo>
                      <a:pt x="411" y="59"/>
                    </a:lnTo>
                    <a:lnTo>
                      <a:pt x="395" y="57"/>
                    </a:lnTo>
                    <a:lnTo>
                      <a:pt x="376" y="56"/>
                    </a:lnTo>
                    <a:lnTo>
                      <a:pt x="351" y="52"/>
                    </a:lnTo>
                    <a:lnTo>
                      <a:pt x="324" y="50"/>
                    </a:lnTo>
                    <a:lnTo>
                      <a:pt x="293" y="46"/>
                    </a:lnTo>
                    <a:lnTo>
                      <a:pt x="259" y="43"/>
                    </a:lnTo>
                    <a:lnTo>
                      <a:pt x="225" y="40"/>
                    </a:lnTo>
                    <a:lnTo>
                      <a:pt x="190" y="36"/>
                    </a:lnTo>
                    <a:lnTo>
                      <a:pt x="154" y="33"/>
                    </a:lnTo>
                    <a:lnTo>
                      <a:pt x="120" y="29"/>
                    </a:lnTo>
                    <a:lnTo>
                      <a:pt x="87" y="26"/>
                    </a:lnTo>
                    <a:lnTo>
                      <a:pt x="54" y="22"/>
                    </a:lnTo>
                    <a:lnTo>
                      <a:pt x="25" y="20"/>
                    </a:lnTo>
                    <a:lnTo>
                      <a:pt x="0" y="1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0" name="Freeform 28"/>
              <p:cNvSpPr>
                <a:spLocks/>
              </p:cNvSpPr>
              <p:nvPr/>
            </p:nvSpPr>
            <p:spPr bwMode="auto">
              <a:xfrm>
                <a:off x="2507" y="2488"/>
                <a:ext cx="87" cy="11"/>
              </a:xfrm>
              <a:custGeom>
                <a:avLst/>
                <a:gdLst>
                  <a:gd name="T0" fmla="*/ 0 w 301"/>
                  <a:gd name="T1" fmla="*/ 0 h 41"/>
                  <a:gd name="T2" fmla="*/ 0 w 301"/>
                  <a:gd name="T3" fmla="*/ 0 h 41"/>
                  <a:gd name="T4" fmla="*/ 0 w 301"/>
                  <a:gd name="T5" fmla="*/ 0 h 41"/>
                  <a:gd name="T6" fmla="*/ 0 w 301"/>
                  <a:gd name="T7" fmla="*/ 0 h 41"/>
                  <a:gd name="T8" fmla="*/ 0 w 301"/>
                  <a:gd name="T9" fmla="*/ 0 h 41"/>
                  <a:gd name="T10" fmla="*/ 0 w 301"/>
                  <a:gd name="T11" fmla="*/ 0 h 41"/>
                  <a:gd name="T12" fmla="*/ 0 w 301"/>
                  <a:gd name="T13" fmla="*/ 0 h 41"/>
                  <a:gd name="T14" fmla="*/ 0 w 301"/>
                  <a:gd name="T15" fmla="*/ 0 h 41"/>
                  <a:gd name="T16" fmla="*/ 0 w 301"/>
                  <a:gd name="T17" fmla="*/ 0 h 41"/>
                  <a:gd name="T18" fmla="*/ 0 w 301"/>
                  <a:gd name="T19" fmla="*/ 0 h 41"/>
                  <a:gd name="T20" fmla="*/ 0 w 301"/>
                  <a:gd name="T21" fmla="*/ 0 h 41"/>
                  <a:gd name="T22" fmla="*/ 0 w 301"/>
                  <a:gd name="T23" fmla="*/ 0 h 41"/>
                  <a:gd name="T24" fmla="*/ 0 w 301"/>
                  <a:gd name="T25" fmla="*/ 0 h 41"/>
                  <a:gd name="T26" fmla="*/ 0 w 301"/>
                  <a:gd name="T27" fmla="*/ 0 h 41"/>
                  <a:gd name="T28" fmla="*/ 0 w 301"/>
                  <a:gd name="T29" fmla="*/ 0 h 41"/>
                  <a:gd name="T30" fmla="*/ 0 w 301"/>
                  <a:gd name="T31" fmla="*/ 0 h 41"/>
                  <a:gd name="T32" fmla="*/ 0 w 301"/>
                  <a:gd name="T33" fmla="*/ 0 h 41"/>
                  <a:gd name="T34" fmla="*/ 0 w 301"/>
                  <a:gd name="T35" fmla="*/ 0 h 41"/>
                  <a:gd name="T36" fmla="*/ 0 w 301"/>
                  <a:gd name="T37" fmla="*/ 0 h 41"/>
                  <a:gd name="T38" fmla="*/ 0 w 301"/>
                  <a:gd name="T39" fmla="*/ 0 h 41"/>
                  <a:gd name="T40" fmla="*/ 0 w 301"/>
                  <a:gd name="T41" fmla="*/ 0 h 41"/>
                  <a:gd name="T42" fmla="*/ 0 w 301"/>
                  <a:gd name="T43" fmla="*/ 0 h 41"/>
                  <a:gd name="T44" fmla="*/ 0 w 301"/>
                  <a:gd name="T45" fmla="*/ 0 h 41"/>
                  <a:gd name="T46" fmla="*/ 0 w 301"/>
                  <a:gd name="T47" fmla="*/ 0 h 41"/>
                  <a:gd name="T48" fmla="*/ 0 w 301"/>
                  <a:gd name="T49" fmla="*/ 0 h 41"/>
                  <a:gd name="T50" fmla="*/ 0 w 301"/>
                  <a:gd name="T51" fmla="*/ 0 h 41"/>
                  <a:gd name="T52" fmla="*/ 0 w 301"/>
                  <a:gd name="T53" fmla="*/ 0 h 41"/>
                  <a:gd name="T54" fmla="*/ 0 w 301"/>
                  <a:gd name="T55" fmla="*/ 0 h 41"/>
                  <a:gd name="T56" fmla="*/ 0 w 301"/>
                  <a:gd name="T57" fmla="*/ 0 h 41"/>
                  <a:gd name="T58" fmla="*/ 0 w 301"/>
                  <a:gd name="T59" fmla="*/ 0 h 41"/>
                  <a:gd name="T60" fmla="*/ 0 w 301"/>
                  <a:gd name="T61" fmla="*/ 0 h 41"/>
                  <a:gd name="T62" fmla="*/ 0 w 301"/>
                  <a:gd name="T63" fmla="*/ 0 h 41"/>
                  <a:gd name="T64" fmla="*/ 0 w 301"/>
                  <a:gd name="T65" fmla="*/ 0 h 41"/>
                  <a:gd name="T66" fmla="*/ 0 w 301"/>
                  <a:gd name="T67" fmla="*/ 0 h 41"/>
                  <a:gd name="T68" fmla="*/ 0 w 301"/>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41">
                    <a:moveTo>
                      <a:pt x="4" y="0"/>
                    </a:moveTo>
                    <a:lnTo>
                      <a:pt x="21" y="1"/>
                    </a:lnTo>
                    <a:lnTo>
                      <a:pt x="40" y="3"/>
                    </a:lnTo>
                    <a:lnTo>
                      <a:pt x="62" y="4"/>
                    </a:lnTo>
                    <a:lnTo>
                      <a:pt x="85" y="7"/>
                    </a:lnTo>
                    <a:lnTo>
                      <a:pt x="109" y="9"/>
                    </a:lnTo>
                    <a:lnTo>
                      <a:pt x="134" y="11"/>
                    </a:lnTo>
                    <a:lnTo>
                      <a:pt x="159" y="14"/>
                    </a:lnTo>
                    <a:lnTo>
                      <a:pt x="183" y="16"/>
                    </a:lnTo>
                    <a:lnTo>
                      <a:pt x="206" y="18"/>
                    </a:lnTo>
                    <a:lnTo>
                      <a:pt x="228" y="19"/>
                    </a:lnTo>
                    <a:lnTo>
                      <a:pt x="249" y="22"/>
                    </a:lnTo>
                    <a:lnTo>
                      <a:pt x="266" y="23"/>
                    </a:lnTo>
                    <a:lnTo>
                      <a:pt x="280" y="24"/>
                    </a:lnTo>
                    <a:lnTo>
                      <a:pt x="291" y="25"/>
                    </a:lnTo>
                    <a:lnTo>
                      <a:pt x="298" y="26"/>
                    </a:lnTo>
                    <a:lnTo>
                      <a:pt x="301" y="26"/>
                    </a:lnTo>
                    <a:lnTo>
                      <a:pt x="296" y="41"/>
                    </a:lnTo>
                    <a:lnTo>
                      <a:pt x="294" y="41"/>
                    </a:lnTo>
                    <a:lnTo>
                      <a:pt x="287" y="40"/>
                    </a:lnTo>
                    <a:lnTo>
                      <a:pt x="276" y="39"/>
                    </a:lnTo>
                    <a:lnTo>
                      <a:pt x="263" y="38"/>
                    </a:lnTo>
                    <a:lnTo>
                      <a:pt x="245" y="36"/>
                    </a:lnTo>
                    <a:lnTo>
                      <a:pt x="226" y="34"/>
                    </a:lnTo>
                    <a:lnTo>
                      <a:pt x="204" y="32"/>
                    </a:lnTo>
                    <a:lnTo>
                      <a:pt x="181" y="30"/>
                    </a:lnTo>
                    <a:lnTo>
                      <a:pt x="157" y="26"/>
                    </a:lnTo>
                    <a:lnTo>
                      <a:pt x="133" y="24"/>
                    </a:lnTo>
                    <a:lnTo>
                      <a:pt x="107" y="22"/>
                    </a:lnTo>
                    <a:lnTo>
                      <a:pt x="83" y="19"/>
                    </a:lnTo>
                    <a:lnTo>
                      <a:pt x="60" y="17"/>
                    </a:lnTo>
                    <a:lnTo>
                      <a:pt x="38" y="15"/>
                    </a:lnTo>
                    <a:lnTo>
                      <a:pt x="17" y="12"/>
                    </a:lnTo>
                    <a:lnTo>
                      <a:pt x="0" y="11"/>
                    </a:lnTo>
                    <a:lnTo>
                      <a:pt x="4"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1" name="Freeform 29"/>
              <p:cNvSpPr>
                <a:spLocks/>
              </p:cNvSpPr>
              <p:nvPr/>
            </p:nvSpPr>
            <p:spPr bwMode="auto">
              <a:xfrm>
                <a:off x="2496" y="2513"/>
                <a:ext cx="87" cy="11"/>
              </a:xfrm>
              <a:custGeom>
                <a:avLst/>
                <a:gdLst>
                  <a:gd name="T0" fmla="*/ 0 w 301"/>
                  <a:gd name="T1" fmla="*/ 0 h 41"/>
                  <a:gd name="T2" fmla="*/ 0 w 301"/>
                  <a:gd name="T3" fmla="*/ 0 h 41"/>
                  <a:gd name="T4" fmla="*/ 0 w 301"/>
                  <a:gd name="T5" fmla="*/ 0 h 41"/>
                  <a:gd name="T6" fmla="*/ 0 w 301"/>
                  <a:gd name="T7" fmla="*/ 0 h 41"/>
                  <a:gd name="T8" fmla="*/ 0 w 301"/>
                  <a:gd name="T9" fmla="*/ 0 h 41"/>
                  <a:gd name="T10" fmla="*/ 0 w 301"/>
                  <a:gd name="T11" fmla="*/ 0 h 41"/>
                  <a:gd name="T12" fmla="*/ 0 w 301"/>
                  <a:gd name="T13" fmla="*/ 0 h 41"/>
                  <a:gd name="T14" fmla="*/ 0 w 301"/>
                  <a:gd name="T15" fmla="*/ 0 h 41"/>
                  <a:gd name="T16" fmla="*/ 0 w 301"/>
                  <a:gd name="T17" fmla="*/ 0 h 41"/>
                  <a:gd name="T18" fmla="*/ 0 w 301"/>
                  <a:gd name="T19" fmla="*/ 0 h 41"/>
                  <a:gd name="T20" fmla="*/ 0 w 301"/>
                  <a:gd name="T21" fmla="*/ 0 h 41"/>
                  <a:gd name="T22" fmla="*/ 0 w 301"/>
                  <a:gd name="T23" fmla="*/ 0 h 41"/>
                  <a:gd name="T24" fmla="*/ 0 w 301"/>
                  <a:gd name="T25" fmla="*/ 0 h 41"/>
                  <a:gd name="T26" fmla="*/ 0 w 301"/>
                  <a:gd name="T27" fmla="*/ 0 h 41"/>
                  <a:gd name="T28" fmla="*/ 0 w 301"/>
                  <a:gd name="T29" fmla="*/ 0 h 41"/>
                  <a:gd name="T30" fmla="*/ 0 w 301"/>
                  <a:gd name="T31" fmla="*/ 0 h 41"/>
                  <a:gd name="T32" fmla="*/ 0 w 301"/>
                  <a:gd name="T33" fmla="*/ 0 h 41"/>
                  <a:gd name="T34" fmla="*/ 0 w 301"/>
                  <a:gd name="T35" fmla="*/ 0 h 41"/>
                  <a:gd name="T36" fmla="*/ 0 w 301"/>
                  <a:gd name="T37" fmla="*/ 0 h 41"/>
                  <a:gd name="T38" fmla="*/ 0 w 301"/>
                  <a:gd name="T39" fmla="*/ 0 h 41"/>
                  <a:gd name="T40" fmla="*/ 0 w 301"/>
                  <a:gd name="T41" fmla="*/ 0 h 41"/>
                  <a:gd name="T42" fmla="*/ 0 w 301"/>
                  <a:gd name="T43" fmla="*/ 0 h 41"/>
                  <a:gd name="T44" fmla="*/ 0 w 301"/>
                  <a:gd name="T45" fmla="*/ 0 h 41"/>
                  <a:gd name="T46" fmla="*/ 0 w 301"/>
                  <a:gd name="T47" fmla="*/ 0 h 41"/>
                  <a:gd name="T48" fmla="*/ 0 w 301"/>
                  <a:gd name="T49" fmla="*/ 0 h 41"/>
                  <a:gd name="T50" fmla="*/ 0 w 301"/>
                  <a:gd name="T51" fmla="*/ 0 h 41"/>
                  <a:gd name="T52" fmla="*/ 0 w 301"/>
                  <a:gd name="T53" fmla="*/ 0 h 41"/>
                  <a:gd name="T54" fmla="*/ 0 w 301"/>
                  <a:gd name="T55" fmla="*/ 0 h 41"/>
                  <a:gd name="T56" fmla="*/ 0 w 301"/>
                  <a:gd name="T57" fmla="*/ 0 h 41"/>
                  <a:gd name="T58" fmla="*/ 0 w 301"/>
                  <a:gd name="T59" fmla="*/ 0 h 41"/>
                  <a:gd name="T60" fmla="*/ 0 w 301"/>
                  <a:gd name="T61" fmla="*/ 0 h 41"/>
                  <a:gd name="T62" fmla="*/ 0 w 301"/>
                  <a:gd name="T63" fmla="*/ 0 h 41"/>
                  <a:gd name="T64" fmla="*/ 0 w 301"/>
                  <a:gd name="T65" fmla="*/ 0 h 41"/>
                  <a:gd name="T66" fmla="*/ 0 w 301"/>
                  <a:gd name="T67" fmla="*/ 0 h 41"/>
                  <a:gd name="T68" fmla="*/ 0 w 301"/>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41">
                    <a:moveTo>
                      <a:pt x="5" y="0"/>
                    </a:moveTo>
                    <a:lnTo>
                      <a:pt x="22" y="1"/>
                    </a:lnTo>
                    <a:lnTo>
                      <a:pt x="41" y="3"/>
                    </a:lnTo>
                    <a:lnTo>
                      <a:pt x="63" y="5"/>
                    </a:lnTo>
                    <a:lnTo>
                      <a:pt x="86" y="8"/>
                    </a:lnTo>
                    <a:lnTo>
                      <a:pt x="110" y="10"/>
                    </a:lnTo>
                    <a:lnTo>
                      <a:pt x="135" y="12"/>
                    </a:lnTo>
                    <a:lnTo>
                      <a:pt x="159" y="15"/>
                    </a:lnTo>
                    <a:lnTo>
                      <a:pt x="183" y="17"/>
                    </a:lnTo>
                    <a:lnTo>
                      <a:pt x="207" y="18"/>
                    </a:lnTo>
                    <a:lnTo>
                      <a:pt x="228" y="20"/>
                    </a:lnTo>
                    <a:lnTo>
                      <a:pt x="249" y="23"/>
                    </a:lnTo>
                    <a:lnTo>
                      <a:pt x="266" y="24"/>
                    </a:lnTo>
                    <a:lnTo>
                      <a:pt x="280" y="25"/>
                    </a:lnTo>
                    <a:lnTo>
                      <a:pt x="292" y="26"/>
                    </a:lnTo>
                    <a:lnTo>
                      <a:pt x="299" y="27"/>
                    </a:lnTo>
                    <a:lnTo>
                      <a:pt x="301" y="27"/>
                    </a:lnTo>
                    <a:lnTo>
                      <a:pt x="296" y="41"/>
                    </a:lnTo>
                    <a:lnTo>
                      <a:pt x="294" y="41"/>
                    </a:lnTo>
                    <a:lnTo>
                      <a:pt x="287" y="40"/>
                    </a:lnTo>
                    <a:lnTo>
                      <a:pt x="277" y="39"/>
                    </a:lnTo>
                    <a:lnTo>
                      <a:pt x="263" y="38"/>
                    </a:lnTo>
                    <a:lnTo>
                      <a:pt x="246" y="36"/>
                    </a:lnTo>
                    <a:lnTo>
                      <a:pt x="226" y="34"/>
                    </a:lnTo>
                    <a:lnTo>
                      <a:pt x="204" y="32"/>
                    </a:lnTo>
                    <a:lnTo>
                      <a:pt x="181" y="30"/>
                    </a:lnTo>
                    <a:lnTo>
                      <a:pt x="158" y="27"/>
                    </a:lnTo>
                    <a:lnTo>
                      <a:pt x="133" y="25"/>
                    </a:lnTo>
                    <a:lnTo>
                      <a:pt x="109" y="23"/>
                    </a:lnTo>
                    <a:lnTo>
                      <a:pt x="84" y="20"/>
                    </a:lnTo>
                    <a:lnTo>
                      <a:pt x="60" y="18"/>
                    </a:lnTo>
                    <a:lnTo>
                      <a:pt x="38" y="16"/>
                    </a:lnTo>
                    <a:lnTo>
                      <a:pt x="19" y="13"/>
                    </a:lnTo>
                    <a:lnTo>
                      <a:pt x="0" y="12"/>
                    </a:lnTo>
                    <a:lnTo>
                      <a:pt x="5"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2" name="Freeform 30"/>
              <p:cNvSpPr>
                <a:spLocks/>
              </p:cNvSpPr>
              <p:nvPr/>
            </p:nvSpPr>
            <p:spPr bwMode="auto">
              <a:xfrm>
                <a:off x="2490" y="2542"/>
                <a:ext cx="88" cy="11"/>
              </a:xfrm>
              <a:custGeom>
                <a:avLst/>
                <a:gdLst>
                  <a:gd name="T0" fmla="*/ 0 w 300"/>
                  <a:gd name="T1" fmla="*/ 0 h 41"/>
                  <a:gd name="T2" fmla="*/ 0 w 300"/>
                  <a:gd name="T3" fmla="*/ 0 h 41"/>
                  <a:gd name="T4" fmla="*/ 0 w 300"/>
                  <a:gd name="T5" fmla="*/ 0 h 41"/>
                  <a:gd name="T6" fmla="*/ 0 w 300"/>
                  <a:gd name="T7" fmla="*/ 0 h 41"/>
                  <a:gd name="T8" fmla="*/ 0 w 300"/>
                  <a:gd name="T9" fmla="*/ 0 h 41"/>
                  <a:gd name="T10" fmla="*/ 0 w 300"/>
                  <a:gd name="T11" fmla="*/ 0 h 41"/>
                  <a:gd name="T12" fmla="*/ 0 w 300"/>
                  <a:gd name="T13" fmla="*/ 0 h 41"/>
                  <a:gd name="T14" fmla="*/ 0 w 300"/>
                  <a:gd name="T15" fmla="*/ 0 h 41"/>
                  <a:gd name="T16" fmla="*/ 0 w 300"/>
                  <a:gd name="T17" fmla="*/ 0 h 41"/>
                  <a:gd name="T18" fmla="*/ 0 w 300"/>
                  <a:gd name="T19" fmla="*/ 0 h 41"/>
                  <a:gd name="T20" fmla="*/ 0 w 300"/>
                  <a:gd name="T21" fmla="*/ 0 h 41"/>
                  <a:gd name="T22" fmla="*/ 0 w 300"/>
                  <a:gd name="T23" fmla="*/ 0 h 41"/>
                  <a:gd name="T24" fmla="*/ 0 w 300"/>
                  <a:gd name="T25" fmla="*/ 0 h 41"/>
                  <a:gd name="T26" fmla="*/ 0 w 300"/>
                  <a:gd name="T27" fmla="*/ 0 h 41"/>
                  <a:gd name="T28" fmla="*/ 0 w 300"/>
                  <a:gd name="T29" fmla="*/ 0 h 41"/>
                  <a:gd name="T30" fmla="*/ 0 w 300"/>
                  <a:gd name="T31" fmla="*/ 0 h 41"/>
                  <a:gd name="T32" fmla="*/ 0 w 300"/>
                  <a:gd name="T33" fmla="*/ 0 h 41"/>
                  <a:gd name="T34" fmla="*/ 0 w 300"/>
                  <a:gd name="T35" fmla="*/ 0 h 41"/>
                  <a:gd name="T36" fmla="*/ 0 w 300"/>
                  <a:gd name="T37" fmla="*/ 0 h 41"/>
                  <a:gd name="T38" fmla="*/ 0 w 300"/>
                  <a:gd name="T39" fmla="*/ 0 h 41"/>
                  <a:gd name="T40" fmla="*/ 0 w 300"/>
                  <a:gd name="T41" fmla="*/ 0 h 41"/>
                  <a:gd name="T42" fmla="*/ 0 w 300"/>
                  <a:gd name="T43" fmla="*/ 0 h 41"/>
                  <a:gd name="T44" fmla="*/ 0 w 300"/>
                  <a:gd name="T45" fmla="*/ 0 h 41"/>
                  <a:gd name="T46" fmla="*/ 0 w 300"/>
                  <a:gd name="T47" fmla="*/ 0 h 41"/>
                  <a:gd name="T48" fmla="*/ 0 w 300"/>
                  <a:gd name="T49" fmla="*/ 0 h 41"/>
                  <a:gd name="T50" fmla="*/ 0 w 300"/>
                  <a:gd name="T51" fmla="*/ 0 h 41"/>
                  <a:gd name="T52" fmla="*/ 0 w 300"/>
                  <a:gd name="T53" fmla="*/ 0 h 41"/>
                  <a:gd name="T54" fmla="*/ 0 w 300"/>
                  <a:gd name="T55" fmla="*/ 0 h 41"/>
                  <a:gd name="T56" fmla="*/ 0 w 300"/>
                  <a:gd name="T57" fmla="*/ 0 h 41"/>
                  <a:gd name="T58" fmla="*/ 0 w 300"/>
                  <a:gd name="T59" fmla="*/ 0 h 41"/>
                  <a:gd name="T60" fmla="*/ 0 w 300"/>
                  <a:gd name="T61" fmla="*/ 0 h 41"/>
                  <a:gd name="T62" fmla="*/ 0 w 300"/>
                  <a:gd name="T63" fmla="*/ 0 h 41"/>
                  <a:gd name="T64" fmla="*/ 0 w 300"/>
                  <a:gd name="T65" fmla="*/ 0 h 41"/>
                  <a:gd name="T66" fmla="*/ 0 w 300"/>
                  <a:gd name="T67" fmla="*/ 0 h 41"/>
                  <a:gd name="T68" fmla="*/ 0 w 300"/>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0" h="41">
                    <a:moveTo>
                      <a:pt x="3" y="0"/>
                    </a:moveTo>
                    <a:lnTo>
                      <a:pt x="21" y="1"/>
                    </a:lnTo>
                    <a:lnTo>
                      <a:pt x="40" y="3"/>
                    </a:lnTo>
                    <a:lnTo>
                      <a:pt x="62" y="5"/>
                    </a:lnTo>
                    <a:lnTo>
                      <a:pt x="85" y="8"/>
                    </a:lnTo>
                    <a:lnTo>
                      <a:pt x="109" y="10"/>
                    </a:lnTo>
                    <a:lnTo>
                      <a:pt x="133" y="12"/>
                    </a:lnTo>
                    <a:lnTo>
                      <a:pt x="159" y="15"/>
                    </a:lnTo>
                    <a:lnTo>
                      <a:pt x="183" y="17"/>
                    </a:lnTo>
                    <a:lnTo>
                      <a:pt x="206" y="18"/>
                    </a:lnTo>
                    <a:lnTo>
                      <a:pt x="228" y="20"/>
                    </a:lnTo>
                    <a:lnTo>
                      <a:pt x="249" y="23"/>
                    </a:lnTo>
                    <a:lnTo>
                      <a:pt x="266" y="24"/>
                    </a:lnTo>
                    <a:lnTo>
                      <a:pt x="280" y="25"/>
                    </a:lnTo>
                    <a:lnTo>
                      <a:pt x="291" y="26"/>
                    </a:lnTo>
                    <a:lnTo>
                      <a:pt x="298" y="27"/>
                    </a:lnTo>
                    <a:lnTo>
                      <a:pt x="300" y="27"/>
                    </a:lnTo>
                    <a:lnTo>
                      <a:pt x="296" y="41"/>
                    </a:lnTo>
                    <a:lnTo>
                      <a:pt x="293" y="41"/>
                    </a:lnTo>
                    <a:lnTo>
                      <a:pt x="287" y="40"/>
                    </a:lnTo>
                    <a:lnTo>
                      <a:pt x="276" y="39"/>
                    </a:lnTo>
                    <a:lnTo>
                      <a:pt x="262" y="38"/>
                    </a:lnTo>
                    <a:lnTo>
                      <a:pt x="245" y="36"/>
                    </a:lnTo>
                    <a:lnTo>
                      <a:pt x="226" y="34"/>
                    </a:lnTo>
                    <a:lnTo>
                      <a:pt x="204" y="32"/>
                    </a:lnTo>
                    <a:lnTo>
                      <a:pt x="181" y="30"/>
                    </a:lnTo>
                    <a:lnTo>
                      <a:pt x="156" y="27"/>
                    </a:lnTo>
                    <a:lnTo>
                      <a:pt x="132" y="25"/>
                    </a:lnTo>
                    <a:lnTo>
                      <a:pt x="107" y="23"/>
                    </a:lnTo>
                    <a:lnTo>
                      <a:pt x="83" y="20"/>
                    </a:lnTo>
                    <a:lnTo>
                      <a:pt x="60" y="18"/>
                    </a:lnTo>
                    <a:lnTo>
                      <a:pt x="38" y="16"/>
                    </a:lnTo>
                    <a:lnTo>
                      <a:pt x="17" y="13"/>
                    </a:lnTo>
                    <a:lnTo>
                      <a:pt x="0" y="12"/>
                    </a:lnTo>
                    <a:lnTo>
                      <a:pt x="3"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3" name="Freeform 31"/>
              <p:cNvSpPr>
                <a:spLocks/>
              </p:cNvSpPr>
              <p:nvPr/>
            </p:nvSpPr>
            <p:spPr bwMode="auto">
              <a:xfrm>
                <a:off x="2450" y="2315"/>
                <a:ext cx="183" cy="16"/>
              </a:xfrm>
              <a:custGeom>
                <a:avLst/>
                <a:gdLst>
                  <a:gd name="T0" fmla="*/ 0 w 627"/>
                  <a:gd name="T1" fmla="*/ 0 h 65"/>
                  <a:gd name="T2" fmla="*/ 0 w 627"/>
                  <a:gd name="T3" fmla="*/ 0 h 65"/>
                  <a:gd name="T4" fmla="*/ 0 w 627"/>
                  <a:gd name="T5" fmla="*/ 0 h 65"/>
                  <a:gd name="T6" fmla="*/ 0 w 627"/>
                  <a:gd name="T7" fmla="*/ 0 h 65"/>
                  <a:gd name="T8" fmla="*/ 0 w 627"/>
                  <a:gd name="T9" fmla="*/ 0 h 65"/>
                  <a:gd name="T10" fmla="*/ 0 w 627"/>
                  <a:gd name="T11" fmla="*/ 0 h 65"/>
                  <a:gd name="T12" fmla="*/ 0 w 627"/>
                  <a:gd name="T13" fmla="*/ 0 h 65"/>
                  <a:gd name="T14" fmla="*/ 0 w 627"/>
                  <a:gd name="T15" fmla="*/ 0 h 65"/>
                  <a:gd name="T16" fmla="*/ 0 w 627"/>
                  <a:gd name="T17" fmla="*/ 0 h 65"/>
                  <a:gd name="T18" fmla="*/ 0 w 627"/>
                  <a:gd name="T19" fmla="*/ 0 h 65"/>
                  <a:gd name="T20" fmla="*/ 0 w 627"/>
                  <a:gd name="T21" fmla="*/ 0 h 65"/>
                  <a:gd name="T22" fmla="*/ 0 w 627"/>
                  <a:gd name="T23" fmla="*/ 0 h 65"/>
                  <a:gd name="T24" fmla="*/ 0 w 627"/>
                  <a:gd name="T25" fmla="*/ 0 h 65"/>
                  <a:gd name="T26" fmla="*/ 0 w 627"/>
                  <a:gd name="T27" fmla="*/ 0 h 65"/>
                  <a:gd name="T28" fmla="*/ 0 w 627"/>
                  <a:gd name="T29" fmla="*/ 0 h 65"/>
                  <a:gd name="T30" fmla="*/ 0 w 627"/>
                  <a:gd name="T31" fmla="*/ 0 h 65"/>
                  <a:gd name="T32" fmla="*/ 0 w 627"/>
                  <a:gd name="T33" fmla="*/ 0 h 65"/>
                  <a:gd name="T34" fmla="*/ 0 w 627"/>
                  <a:gd name="T35" fmla="*/ 0 h 65"/>
                  <a:gd name="T36" fmla="*/ 0 w 627"/>
                  <a:gd name="T37" fmla="*/ 0 h 65"/>
                  <a:gd name="T38" fmla="*/ 0 w 627"/>
                  <a:gd name="T39" fmla="*/ 0 h 65"/>
                  <a:gd name="T40" fmla="*/ 0 w 627"/>
                  <a:gd name="T41" fmla="*/ 0 h 65"/>
                  <a:gd name="T42" fmla="*/ 0 w 627"/>
                  <a:gd name="T43" fmla="*/ 0 h 65"/>
                  <a:gd name="T44" fmla="*/ 0 w 627"/>
                  <a:gd name="T45" fmla="*/ 0 h 65"/>
                  <a:gd name="T46" fmla="*/ 0 w 627"/>
                  <a:gd name="T47" fmla="*/ 0 h 65"/>
                  <a:gd name="T48" fmla="*/ 0 w 627"/>
                  <a:gd name="T49" fmla="*/ 0 h 65"/>
                  <a:gd name="T50" fmla="*/ 0 w 627"/>
                  <a:gd name="T51" fmla="*/ 0 h 65"/>
                  <a:gd name="T52" fmla="*/ 0 w 627"/>
                  <a:gd name="T53" fmla="*/ 0 h 65"/>
                  <a:gd name="T54" fmla="*/ 0 w 627"/>
                  <a:gd name="T55" fmla="*/ 0 h 65"/>
                  <a:gd name="T56" fmla="*/ 0 w 627"/>
                  <a:gd name="T57" fmla="*/ 0 h 65"/>
                  <a:gd name="T58" fmla="*/ 0 w 627"/>
                  <a:gd name="T59" fmla="*/ 0 h 65"/>
                  <a:gd name="T60" fmla="*/ 0 w 627"/>
                  <a:gd name="T61" fmla="*/ 0 h 65"/>
                  <a:gd name="T62" fmla="*/ 0 w 627"/>
                  <a:gd name="T63" fmla="*/ 0 h 65"/>
                  <a:gd name="T64" fmla="*/ 0 w 627"/>
                  <a:gd name="T65" fmla="*/ 0 h 65"/>
                  <a:gd name="T66" fmla="*/ 0 w 627"/>
                  <a:gd name="T67" fmla="*/ 0 h 65"/>
                  <a:gd name="T68" fmla="*/ 0 w 627"/>
                  <a:gd name="T69" fmla="*/ 0 h 65"/>
                  <a:gd name="T70" fmla="*/ 0 w 627"/>
                  <a:gd name="T71" fmla="*/ 0 h 65"/>
                  <a:gd name="T72" fmla="*/ 0 w 627"/>
                  <a:gd name="T73" fmla="*/ 0 h 65"/>
                  <a:gd name="T74" fmla="*/ 0 w 627"/>
                  <a:gd name="T75" fmla="*/ 0 h 65"/>
                  <a:gd name="T76" fmla="*/ 0 w 627"/>
                  <a:gd name="T77" fmla="*/ 0 h 65"/>
                  <a:gd name="T78" fmla="*/ 0 w 627"/>
                  <a:gd name="T79" fmla="*/ 0 h 65"/>
                  <a:gd name="T80" fmla="*/ 0 w 627"/>
                  <a:gd name="T81" fmla="*/ 0 h 65"/>
                  <a:gd name="T82" fmla="*/ 0 w 627"/>
                  <a:gd name="T83" fmla="*/ 0 h 65"/>
                  <a:gd name="T84" fmla="*/ 0 w 627"/>
                  <a:gd name="T85" fmla="*/ 0 h 65"/>
                  <a:gd name="T86" fmla="*/ 0 w 627"/>
                  <a:gd name="T87" fmla="*/ 0 h 65"/>
                  <a:gd name="T88" fmla="*/ 0 w 627"/>
                  <a:gd name="T89" fmla="*/ 0 h 65"/>
                  <a:gd name="T90" fmla="*/ 0 w 627"/>
                  <a:gd name="T91" fmla="*/ 0 h 65"/>
                  <a:gd name="T92" fmla="*/ 0 w 627"/>
                  <a:gd name="T93" fmla="*/ 0 h 65"/>
                  <a:gd name="T94" fmla="*/ 0 w 627"/>
                  <a:gd name="T95" fmla="*/ 0 h 65"/>
                  <a:gd name="T96" fmla="*/ 0 w 627"/>
                  <a:gd name="T97" fmla="*/ 0 h 65"/>
                  <a:gd name="T98" fmla="*/ 0 w 627"/>
                  <a:gd name="T99" fmla="*/ 0 h 65"/>
                  <a:gd name="T100" fmla="*/ 0 w 627"/>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65">
                    <a:moveTo>
                      <a:pt x="627" y="45"/>
                    </a:moveTo>
                    <a:lnTo>
                      <a:pt x="623" y="45"/>
                    </a:lnTo>
                    <a:lnTo>
                      <a:pt x="610" y="44"/>
                    </a:lnTo>
                    <a:lnTo>
                      <a:pt x="589" y="42"/>
                    </a:lnTo>
                    <a:lnTo>
                      <a:pt x="562" y="40"/>
                    </a:lnTo>
                    <a:lnTo>
                      <a:pt x="531" y="36"/>
                    </a:lnTo>
                    <a:lnTo>
                      <a:pt x="494" y="33"/>
                    </a:lnTo>
                    <a:lnTo>
                      <a:pt x="456" y="29"/>
                    </a:lnTo>
                    <a:lnTo>
                      <a:pt x="414" y="26"/>
                    </a:lnTo>
                    <a:lnTo>
                      <a:pt x="374" y="21"/>
                    </a:lnTo>
                    <a:lnTo>
                      <a:pt x="332" y="18"/>
                    </a:lnTo>
                    <a:lnTo>
                      <a:pt x="293" y="14"/>
                    </a:lnTo>
                    <a:lnTo>
                      <a:pt x="258" y="11"/>
                    </a:lnTo>
                    <a:lnTo>
                      <a:pt x="225" y="9"/>
                    </a:lnTo>
                    <a:lnTo>
                      <a:pt x="198" y="5"/>
                    </a:lnTo>
                    <a:lnTo>
                      <a:pt x="177" y="4"/>
                    </a:lnTo>
                    <a:lnTo>
                      <a:pt x="163" y="3"/>
                    </a:lnTo>
                    <a:lnTo>
                      <a:pt x="142" y="2"/>
                    </a:lnTo>
                    <a:lnTo>
                      <a:pt x="118" y="0"/>
                    </a:lnTo>
                    <a:lnTo>
                      <a:pt x="92" y="0"/>
                    </a:lnTo>
                    <a:lnTo>
                      <a:pt x="68" y="0"/>
                    </a:lnTo>
                    <a:lnTo>
                      <a:pt x="45" y="0"/>
                    </a:lnTo>
                    <a:lnTo>
                      <a:pt x="26" y="0"/>
                    </a:lnTo>
                    <a:lnTo>
                      <a:pt x="13" y="0"/>
                    </a:lnTo>
                    <a:lnTo>
                      <a:pt x="9" y="0"/>
                    </a:lnTo>
                    <a:lnTo>
                      <a:pt x="0" y="15"/>
                    </a:lnTo>
                    <a:lnTo>
                      <a:pt x="4" y="15"/>
                    </a:lnTo>
                    <a:lnTo>
                      <a:pt x="16" y="15"/>
                    </a:lnTo>
                    <a:lnTo>
                      <a:pt x="34" y="17"/>
                    </a:lnTo>
                    <a:lnTo>
                      <a:pt x="56" y="17"/>
                    </a:lnTo>
                    <a:lnTo>
                      <a:pt x="80" y="18"/>
                    </a:lnTo>
                    <a:lnTo>
                      <a:pt x="104" y="18"/>
                    </a:lnTo>
                    <a:lnTo>
                      <a:pt x="126" y="19"/>
                    </a:lnTo>
                    <a:lnTo>
                      <a:pt x="146" y="19"/>
                    </a:lnTo>
                    <a:lnTo>
                      <a:pt x="159" y="20"/>
                    </a:lnTo>
                    <a:lnTo>
                      <a:pt x="179" y="21"/>
                    </a:lnTo>
                    <a:lnTo>
                      <a:pt x="207" y="23"/>
                    </a:lnTo>
                    <a:lnTo>
                      <a:pt x="239" y="27"/>
                    </a:lnTo>
                    <a:lnTo>
                      <a:pt x="276" y="30"/>
                    </a:lnTo>
                    <a:lnTo>
                      <a:pt x="315" y="35"/>
                    </a:lnTo>
                    <a:lnTo>
                      <a:pt x="358" y="38"/>
                    </a:lnTo>
                    <a:lnTo>
                      <a:pt x="400" y="43"/>
                    </a:lnTo>
                    <a:lnTo>
                      <a:pt x="442" y="47"/>
                    </a:lnTo>
                    <a:lnTo>
                      <a:pt x="482" y="51"/>
                    </a:lnTo>
                    <a:lnTo>
                      <a:pt x="519" y="55"/>
                    </a:lnTo>
                    <a:lnTo>
                      <a:pt x="552" y="58"/>
                    </a:lnTo>
                    <a:lnTo>
                      <a:pt x="580" y="60"/>
                    </a:lnTo>
                    <a:lnTo>
                      <a:pt x="602" y="63"/>
                    </a:lnTo>
                    <a:lnTo>
                      <a:pt x="616" y="65"/>
                    </a:lnTo>
                    <a:lnTo>
                      <a:pt x="620" y="65"/>
                    </a:lnTo>
                    <a:lnTo>
                      <a:pt x="62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4" name="Freeform 32"/>
              <p:cNvSpPr>
                <a:spLocks/>
              </p:cNvSpPr>
              <p:nvPr/>
            </p:nvSpPr>
            <p:spPr bwMode="auto">
              <a:xfrm>
                <a:off x="2435" y="2369"/>
                <a:ext cx="182" cy="17"/>
              </a:xfrm>
              <a:custGeom>
                <a:avLst/>
                <a:gdLst>
                  <a:gd name="T0" fmla="*/ 0 w 627"/>
                  <a:gd name="T1" fmla="*/ 0 h 65"/>
                  <a:gd name="T2" fmla="*/ 0 w 627"/>
                  <a:gd name="T3" fmla="*/ 0 h 65"/>
                  <a:gd name="T4" fmla="*/ 0 w 627"/>
                  <a:gd name="T5" fmla="*/ 0 h 65"/>
                  <a:gd name="T6" fmla="*/ 0 w 627"/>
                  <a:gd name="T7" fmla="*/ 0 h 65"/>
                  <a:gd name="T8" fmla="*/ 0 w 627"/>
                  <a:gd name="T9" fmla="*/ 0 h 65"/>
                  <a:gd name="T10" fmla="*/ 0 w 627"/>
                  <a:gd name="T11" fmla="*/ 0 h 65"/>
                  <a:gd name="T12" fmla="*/ 0 w 627"/>
                  <a:gd name="T13" fmla="*/ 0 h 65"/>
                  <a:gd name="T14" fmla="*/ 0 w 627"/>
                  <a:gd name="T15" fmla="*/ 0 h 65"/>
                  <a:gd name="T16" fmla="*/ 0 w 627"/>
                  <a:gd name="T17" fmla="*/ 0 h 65"/>
                  <a:gd name="T18" fmla="*/ 0 w 627"/>
                  <a:gd name="T19" fmla="*/ 0 h 65"/>
                  <a:gd name="T20" fmla="*/ 0 w 627"/>
                  <a:gd name="T21" fmla="*/ 0 h 65"/>
                  <a:gd name="T22" fmla="*/ 0 w 627"/>
                  <a:gd name="T23" fmla="*/ 0 h 65"/>
                  <a:gd name="T24" fmla="*/ 0 w 627"/>
                  <a:gd name="T25" fmla="*/ 0 h 65"/>
                  <a:gd name="T26" fmla="*/ 0 w 627"/>
                  <a:gd name="T27" fmla="*/ 0 h 65"/>
                  <a:gd name="T28" fmla="*/ 0 w 627"/>
                  <a:gd name="T29" fmla="*/ 0 h 65"/>
                  <a:gd name="T30" fmla="*/ 0 w 627"/>
                  <a:gd name="T31" fmla="*/ 0 h 65"/>
                  <a:gd name="T32" fmla="*/ 0 w 627"/>
                  <a:gd name="T33" fmla="*/ 0 h 65"/>
                  <a:gd name="T34" fmla="*/ 0 w 627"/>
                  <a:gd name="T35" fmla="*/ 0 h 65"/>
                  <a:gd name="T36" fmla="*/ 0 w 627"/>
                  <a:gd name="T37" fmla="*/ 0 h 65"/>
                  <a:gd name="T38" fmla="*/ 0 w 627"/>
                  <a:gd name="T39" fmla="*/ 0 h 65"/>
                  <a:gd name="T40" fmla="*/ 0 w 627"/>
                  <a:gd name="T41" fmla="*/ 0 h 65"/>
                  <a:gd name="T42" fmla="*/ 0 w 627"/>
                  <a:gd name="T43" fmla="*/ 0 h 65"/>
                  <a:gd name="T44" fmla="*/ 0 w 627"/>
                  <a:gd name="T45" fmla="*/ 0 h 65"/>
                  <a:gd name="T46" fmla="*/ 0 w 627"/>
                  <a:gd name="T47" fmla="*/ 0 h 65"/>
                  <a:gd name="T48" fmla="*/ 0 w 627"/>
                  <a:gd name="T49" fmla="*/ 0 h 65"/>
                  <a:gd name="T50" fmla="*/ 0 w 627"/>
                  <a:gd name="T51" fmla="*/ 0 h 65"/>
                  <a:gd name="T52" fmla="*/ 0 w 627"/>
                  <a:gd name="T53" fmla="*/ 0 h 65"/>
                  <a:gd name="T54" fmla="*/ 0 w 627"/>
                  <a:gd name="T55" fmla="*/ 0 h 65"/>
                  <a:gd name="T56" fmla="*/ 0 w 627"/>
                  <a:gd name="T57" fmla="*/ 0 h 65"/>
                  <a:gd name="T58" fmla="*/ 0 w 627"/>
                  <a:gd name="T59" fmla="*/ 0 h 65"/>
                  <a:gd name="T60" fmla="*/ 0 w 627"/>
                  <a:gd name="T61" fmla="*/ 0 h 65"/>
                  <a:gd name="T62" fmla="*/ 0 w 627"/>
                  <a:gd name="T63" fmla="*/ 0 h 65"/>
                  <a:gd name="T64" fmla="*/ 0 w 627"/>
                  <a:gd name="T65" fmla="*/ 0 h 65"/>
                  <a:gd name="T66" fmla="*/ 0 w 627"/>
                  <a:gd name="T67" fmla="*/ 0 h 65"/>
                  <a:gd name="T68" fmla="*/ 0 w 627"/>
                  <a:gd name="T69" fmla="*/ 0 h 65"/>
                  <a:gd name="T70" fmla="*/ 0 w 627"/>
                  <a:gd name="T71" fmla="*/ 0 h 65"/>
                  <a:gd name="T72" fmla="*/ 0 w 627"/>
                  <a:gd name="T73" fmla="*/ 0 h 65"/>
                  <a:gd name="T74" fmla="*/ 0 w 627"/>
                  <a:gd name="T75" fmla="*/ 0 h 65"/>
                  <a:gd name="T76" fmla="*/ 0 w 627"/>
                  <a:gd name="T77" fmla="*/ 0 h 65"/>
                  <a:gd name="T78" fmla="*/ 0 w 627"/>
                  <a:gd name="T79" fmla="*/ 0 h 65"/>
                  <a:gd name="T80" fmla="*/ 0 w 627"/>
                  <a:gd name="T81" fmla="*/ 0 h 65"/>
                  <a:gd name="T82" fmla="*/ 0 w 627"/>
                  <a:gd name="T83" fmla="*/ 0 h 65"/>
                  <a:gd name="T84" fmla="*/ 0 w 627"/>
                  <a:gd name="T85" fmla="*/ 0 h 65"/>
                  <a:gd name="T86" fmla="*/ 0 w 627"/>
                  <a:gd name="T87" fmla="*/ 0 h 65"/>
                  <a:gd name="T88" fmla="*/ 0 w 627"/>
                  <a:gd name="T89" fmla="*/ 0 h 65"/>
                  <a:gd name="T90" fmla="*/ 0 w 627"/>
                  <a:gd name="T91" fmla="*/ 0 h 65"/>
                  <a:gd name="T92" fmla="*/ 0 w 627"/>
                  <a:gd name="T93" fmla="*/ 0 h 65"/>
                  <a:gd name="T94" fmla="*/ 0 w 627"/>
                  <a:gd name="T95" fmla="*/ 0 h 65"/>
                  <a:gd name="T96" fmla="*/ 0 w 627"/>
                  <a:gd name="T97" fmla="*/ 0 h 65"/>
                  <a:gd name="T98" fmla="*/ 0 w 627"/>
                  <a:gd name="T99" fmla="*/ 0 h 65"/>
                  <a:gd name="T100" fmla="*/ 0 w 627"/>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65">
                    <a:moveTo>
                      <a:pt x="627" y="44"/>
                    </a:moveTo>
                    <a:lnTo>
                      <a:pt x="623" y="44"/>
                    </a:lnTo>
                    <a:lnTo>
                      <a:pt x="610" y="43"/>
                    </a:lnTo>
                    <a:lnTo>
                      <a:pt x="589" y="41"/>
                    </a:lnTo>
                    <a:lnTo>
                      <a:pt x="562" y="39"/>
                    </a:lnTo>
                    <a:lnTo>
                      <a:pt x="531" y="35"/>
                    </a:lnTo>
                    <a:lnTo>
                      <a:pt x="494" y="32"/>
                    </a:lnTo>
                    <a:lnTo>
                      <a:pt x="456" y="28"/>
                    </a:lnTo>
                    <a:lnTo>
                      <a:pt x="414" y="25"/>
                    </a:lnTo>
                    <a:lnTo>
                      <a:pt x="374" y="21"/>
                    </a:lnTo>
                    <a:lnTo>
                      <a:pt x="333" y="17"/>
                    </a:lnTo>
                    <a:lnTo>
                      <a:pt x="293" y="13"/>
                    </a:lnTo>
                    <a:lnTo>
                      <a:pt x="258" y="10"/>
                    </a:lnTo>
                    <a:lnTo>
                      <a:pt x="225" y="8"/>
                    </a:lnTo>
                    <a:lnTo>
                      <a:pt x="198" y="5"/>
                    </a:lnTo>
                    <a:lnTo>
                      <a:pt x="177" y="3"/>
                    </a:lnTo>
                    <a:lnTo>
                      <a:pt x="163" y="2"/>
                    </a:lnTo>
                    <a:lnTo>
                      <a:pt x="143" y="1"/>
                    </a:lnTo>
                    <a:lnTo>
                      <a:pt x="118" y="1"/>
                    </a:lnTo>
                    <a:lnTo>
                      <a:pt x="92" y="0"/>
                    </a:lnTo>
                    <a:lnTo>
                      <a:pt x="68" y="0"/>
                    </a:lnTo>
                    <a:lnTo>
                      <a:pt x="45" y="1"/>
                    </a:lnTo>
                    <a:lnTo>
                      <a:pt x="26" y="1"/>
                    </a:lnTo>
                    <a:lnTo>
                      <a:pt x="14" y="1"/>
                    </a:lnTo>
                    <a:lnTo>
                      <a:pt x="9" y="1"/>
                    </a:lnTo>
                    <a:lnTo>
                      <a:pt x="0" y="16"/>
                    </a:lnTo>
                    <a:lnTo>
                      <a:pt x="4" y="16"/>
                    </a:lnTo>
                    <a:lnTo>
                      <a:pt x="16" y="16"/>
                    </a:lnTo>
                    <a:lnTo>
                      <a:pt x="34" y="16"/>
                    </a:lnTo>
                    <a:lnTo>
                      <a:pt x="56" y="17"/>
                    </a:lnTo>
                    <a:lnTo>
                      <a:pt x="80" y="17"/>
                    </a:lnTo>
                    <a:lnTo>
                      <a:pt x="105" y="18"/>
                    </a:lnTo>
                    <a:lnTo>
                      <a:pt x="126" y="18"/>
                    </a:lnTo>
                    <a:lnTo>
                      <a:pt x="146" y="19"/>
                    </a:lnTo>
                    <a:lnTo>
                      <a:pt x="159" y="20"/>
                    </a:lnTo>
                    <a:lnTo>
                      <a:pt x="179" y="21"/>
                    </a:lnTo>
                    <a:lnTo>
                      <a:pt x="207" y="24"/>
                    </a:lnTo>
                    <a:lnTo>
                      <a:pt x="239" y="27"/>
                    </a:lnTo>
                    <a:lnTo>
                      <a:pt x="276" y="31"/>
                    </a:lnTo>
                    <a:lnTo>
                      <a:pt x="315" y="34"/>
                    </a:lnTo>
                    <a:lnTo>
                      <a:pt x="358" y="39"/>
                    </a:lnTo>
                    <a:lnTo>
                      <a:pt x="401" y="42"/>
                    </a:lnTo>
                    <a:lnTo>
                      <a:pt x="442" y="47"/>
                    </a:lnTo>
                    <a:lnTo>
                      <a:pt x="482" y="51"/>
                    </a:lnTo>
                    <a:lnTo>
                      <a:pt x="519" y="55"/>
                    </a:lnTo>
                    <a:lnTo>
                      <a:pt x="553" y="58"/>
                    </a:lnTo>
                    <a:lnTo>
                      <a:pt x="580" y="61"/>
                    </a:lnTo>
                    <a:lnTo>
                      <a:pt x="602" y="63"/>
                    </a:lnTo>
                    <a:lnTo>
                      <a:pt x="616" y="65"/>
                    </a:lnTo>
                    <a:lnTo>
                      <a:pt x="621" y="65"/>
                    </a:lnTo>
                    <a:lnTo>
                      <a:pt x="62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5" name="Freeform 33"/>
              <p:cNvSpPr>
                <a:spLocks/>
              </p:cNvSpPr>
              <p:nvPr/>
            </p:nvSpPr>
            <p:spPr bwMode="auto">
              <a:xfrm>
                <a:off x="2426" y="2404"/>
                <a:ext cx="182" cy="17"/>
              </a:xfrm>
              <a:custGeom>
                <a:avLst/>
                <a:gdLst>
                  <a:gd name="T0" fmla="*/ 0 w 627"/>
                  <a:gd name="T1" fmla="*/ 0 h 65"/>
                  <a:gd name="T2" fmla="*/ 0 w 627"/>
                  <a:gd name="T3" fmla="*/ 0 h 65"/>
                  <a:gd name="T4" fmla="*/ 0 w 627"/>
                  <a:gd name="T5" fmla="*/ 0 h 65"/>
                  <a:gd name="T6" fmla="*/ 0 w 627"/>
                  <a:gd name="T7" fmla="*/ 0 h 65"/>
                  <a:gd name="T8" fmla="*/ 0 w 627"/>
                  <a:gd name="T9" fmla="*/ 0 h 65"/>
                  <a:gd name="T10" fmla="*/ 0 w 627"/>
                  <a:gd name="T11" fmla="*/ 0 h 65"/>
                  <a:gd name="T12" fmla="*/ 0 w 627"/>
                  <a:gd name="T13" fmla="*/ 0 h 65"/>
                  <a:gd name="T14" fmla="*/ 0 w 627"/>
                  <a:gd name="T15" fmla="*/ 0 h 65"/>
                  <a:gd name="T16" fmla="*/ 0 w 627"/>
                  <a:gd name="T17" fmla="*/ 0 h 65"/>
                  <a:gd name="T18" fmla="*/ 0 w 627"/>
                  <a:gd name="T19" fmla="*/ 0 h 65"/>
                  <a:gd name="T20" fmla="*/ 0 w 627"/>
                  <a:gd name="T21" fmla="*/ 0 h 65"/>
                  <a:gd name="T22" fmla="*/ 0 w 627"/>
                  <a:gd name="T23" fmla="*/ 0 h 65"/>
                  <a:gd name="T24" fmla="*/ 0 w 627"/>
                  <a:gd name="T25" fmla="*/ 0 h 65"/>
                  <a:gd name="T26" fmla="*/ 0 w 627"/>
                  <a:gd name="T27" fmla="*/ 0 h 65"/>
                  <a:gd name="T28" fmla="*/ 0 w 627"/>
                  <a:gd name="T29" fmla="*/ 0 h 65"/>
                  <a:gd name="T30" fmla="*/ 0 w 627"/>
                  <a:gd name="T31" fmla="*/ 0 h 65"/>
                  <a:gd name="T32" fmla="*/ 0 w 627"/>
                  <a:gd name="T33" fmla="*/ 0 h 65"/>
                  <a:gd name="T34" fmla="*/ 0 w 627"/>
                  <a:gd name="T35" fmla="*/ 0 h 65"/>
                  <a:gd name="T36" fmla="*/ 0 w 627"/>
                  <a:gd name="T37" fmla="*/ 0 h 65"/>
                  <a:gd name="T38" fmla="*/ 0 w 627"/>
                  <a:gd name="T39" fmla="*/ 0 h 65"/>
                  <a:gd name="T40" fmla="*/ 0 w 627"/>
                  <a:gd name="T41" fmla="*/ 0 h 65"/>
                  <a:gd name="T42" fmla="*/ 0 w 627"/>
                  <a:gd name="T43" fmla="*/ 0 h 65"/>
                  <a:gd name="T44" fmla="*/ 0 w 627"/>
                  <a:gd name="T45" fmla="*/ 0 h 65"/>
                  <a:gd name="T46" fmla="*/ 0 w 627"/>
                  <a:gd name="T47" fmla="*/ 0 h 65"/>
                  <a:gd name="T48" fmla="*/ 0 w 627"/>
                  <a:gd name="T49" fmla="*/ 0 h 65"/>
                  <a:gd name="T50" fmla="*/ 0 w 627"/>
                  <a:gd name="T51" fmla="*/ 0 h 65"/>
                  <a:gd name="T52" fmla="*/ 0 w 627"/>
                  <a:gd name="T53" fmla="*/ 0 h 65"/>
                  <a:gd name="T54" fmla="*/ 0 w 627"/>
                  <a:gd name="T55" fmla="*/ 0 h 65"/>
                  <a:gd name="T56" fmla="*/ 0 w 627"/>
                  <a:gd name="T57" fmla="*/ 0 h 65"/>
                  <a:gd name="T58" fmla="*/ 0 w 627"/>
                  <a:gd name="T59" fmla="*/ 0 h 65"/>
                  <a:gd name="T60" fmla="*/ 0 w 627"/>
                  <a:gd name="T61" fmla="*/ 0 h 65"/>
                  <a:gd name="T62" fmla="*/ 0 w 627"/>
                  <a:gd name="T63" fmla="*/ 0 h 65"/>
                  <a:gd name="T64" fmla="*/ 0 w 627"/>
                  <a:gd name="T65" fmla="*/ 0 h 65"/>
                  <a:gd name="T66" fmla="*/ 0 w 627"/>
                  <a:gd name="T67" fmla="*/ 0 h 65"/>
                  <a:gd name="T68" fmla="*/ 0 w 627"/>
                  <a:gd name="T69" fmla="*/ 0 h 65"/>
                  <a:gd name="T70" fmla="*/ 0 w 627"/>
                  <a:gd name="T71" fmla="*/ 0 h 65"/>
                  <a:gd name="T72" fmla="*/ 0 w 627"/>
                  <a:gd name="T73" fmla="*/ 0 h 65"/>
                  <a:gd name="T74" fmla="*/ 0 w 627"/>
                  <a:gd name="T75" fmla="*/ 0 h 65"/>
                  <a:gd name="T76" fmla="*/ 0 w 627"/>
                  <a:gd name="T77" fmla="*/ 0 h 65"/>
                  <a:gd name="T78" fmla="*/ 0 w 627"/>
                  <a:gd name="T79" fmla="*/ 0 h 65"/>
                  <a:gd name="T80" fmla="*/ 0 w 627"/>
                  <a:gd name="T81" fmla="*/ 0 h 65"/>
                  <a:gd name="T82" fmla="*/ 0 w 627"/>
                  <a:gd name="T83" fmla="*/ 0 h 65"/>
                  <a:gd name="T84" fmla="*/ 0 w 627"/>
                  <a:gd name="T85" fmla="*/ 0 h 65"/>
                  <a:gd name="T86" fmla="*/ 0 w 627"/>
                  <a:gd name="T87" fmla="*/ 0 h 65"/>
                  <a:gd name="T88" fmla="*/ 0 w 627"/>
                  <a:gd name="T89" fmla="*/ 0 h 65"/>
                  <a:gd name="T90" fmla="*/ 0 w 627"/>
                  <a:gd name="T91" fmla="*/ 0 h 65"/>
                  <a:gd name="T92" fmla="*/ 0 w 627"/>
                  <a:gd name="T93" fmla="*/ 0 h 65"/>
                  <a:gd name="T94" fmla="*/ 0 w 627"/>
                  <a:gd name="T95" fmla="*/ 0 h 65"/>
                  <a:gd name="T96" fmla="*/ 0 w 627"/>
                  <a:gd name="T97" fmla="*/ 0 h 65"/>
                  <a:gd name="T98" fmla="*/ 0 w 627"/>
                  <a:gd name="T99" fmla="*/ 0 h 65"/>
                  <a:gd name="T100" fmla="*/ 0 w 627"/>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65">
                    <a:moveTo>
                      <a:pt x="627" y="45"/>
                    </a:moveTo>
                    <a:lnTo>
                      <a:pt x="623" y="45"/>
                    </a:lnTo>
                    <a:lnTo>
                      <a:pt x="610" y="43"/>
                    </a:lnTo>
                    <a:lnTo>
                      <a:pt x="589" y="41"/>
                    </a:lnTo>
                    <a:lnTo>
                      <a:pt x="562" y="39"/>
                    </a:lnTo>
                    <a:lnTo>
                      <a:pt x="530" y="35"/>
                    </a:lnTo>
                    <a:lnTo>
                      <a:pt x="494" y="32"/>
                    </a:lnTo>
                    <a:lnTo>
                      <a:pt x="456" y="28"/>
                    </a:lnTo>
                    <a:lnTo>
                      <a:pt x="414" y="25"/>
                    </a:lnTo>
                    <a:lnTo>
                      <a:pt x="374" y="22"/>
                    </a:lnTo>
                    <a:lnTo>
                      <a:pt x="332" y="17"/>
                    </a:lnTo>
                    <a:lnTo>
                      <a:pt x="293" y="13"/>
                    </a:lnTo>
                    <a:lnTo>
                      <a:pt x="257" y="10"/>
                    </a:lnTo>
                    <a:lnTo>
                      <a:pt x="225" y="8"/>
                    </a:lnTo>
                    <a:lnTo>
                      <a:pt x="198" y="5"/>
                    </a:lnTo>
                    <a:lnTo>
                      <a:pt x="177" y="3"/>
                    </a:lnTo>
                    <a:lnTo>
                      <a:pt x="163" y="2"/>
                    </a:lnTo>
                    <a:lnTo>
                      <a:pt x="141" y="1"/>
                    </a:lnTo>
                    <a:lnTo>
                      <a:pt x="117" y="1"/>
                    </a:lnTo>
                    <a:lnTo>
                      <a:pt x="92" y="0"/>
                    </a:lnTo>
                    <a:lnTo>
                      <a:pt x="66" y="0"/>
                    </a:lnTo>
                    <a:lnTo>
                      <a:pt x="44" y="1"/>
                    </a:lnTo>
                    <a:lnTo>
                      <a:pt x="26" y="1"/>
                    </a:lnTo>
                    <a:lnTo>
                      <a:pt x="13" y="1"/>
                    </a:lnTo>
                    <a:lnTo>
                      <a:pt x="9" y="1"/>
                    </a:lnTo>
                    <a:lnTo>
                      <a:pt x="0" y="16"/>
                    </a:lnTo>
                    <a:lnTo>
                      <a:pt x="4" y="16"/>
                    </a:lnTo>
                    <a:lnTo>
                      <a:pt x="16" y="16"/>
                    </a:lnTo>
                    <a:lnTo>
                      <a:pt x="34" y="16"/>
                    </a:lnTo>
                    <a:lnTo>
                      <a:pt x="56" y="17"/>
                    </a:lnTo>
                    <a:lnTo>
                      <a:pt x="80" y="17"/>
                    </a:lnTo>
                    <a:lnTo>
                      <a:pt x="104" y="18"/>
                    </a:lnTo>
                    <a:lnTo>
                      <a:pt x="126" y="18"/>
                    </a:lnTo>
                    <a:lnTo>
                      <a:pt x="146" y="19"/>
                    </a:lnTo>
                    <a:lnTo>
                      <a:pt x="158" y="20"/>
                    </a:lnTo>
                    <a:lnTo>
                      <a:pt x="179" y="22"/>
                    </a:lnTo>
                    <a:lnTo>
                      <a:pt x="206" y="24"/>
                    </a:lnTo>
                    <a:lnTo>
                      <a:pt x="238" y="27"/>
                    </a:lnTo>
                    <a:lnTo>
                      <a:pt x="275" y="31"/>
                    </a:lnTo>
                    <a:lnTo>
                      <a:pt x="315" y="34"/>
                    </a:lnTo>
                    <a:lnTo>
                      <a:pt x="357" y="39"/>
                    </a:lnTo>
                    <a:lnTo>
                      <a:pt x="399" y="42"/>
                    </a:lnTo>
                    <a:lnTo>
                      <a:pt x="442" y="47"/>
                    </a:lnTo>
                    <a:lnTo>
                      <a:pt x="482" y="51"/>
                    </a:lnTo>
                    <a:lnTo>
                      <a:pt x="519" y="55"/>
                    </a:lnTo>
                    <a:lnTo>
                      <a:pt x="552" y="58"/>
                    </a:lnTo>
                    <a:lnTo>
                      <a:pt x="580" y="61"/>
                    </a:lnTo>
                    <a:lnTo>
                      <a:pt x="602" y="63"/>
                    </a:lnTo>
                    <a:lnTo>
                      <a:pt x="616" y="65"/>
                    </a:lnTo>
                    <a:lnTo>
                      <a:pt x="620" y="65"/>
                    </a:lnTo>
                    <a:lnTo>
                      <a:pt x="62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6" name="Freeform 34"/>
              <p:cNvSpPr>
                <a:spLocks/>
              </p:cNvSpPr>
              <p:nvPr/>
            </p:nvSpPr>
            <p:spPr bwMode="auto">
              <a:xfrm>
                <a:off x="2418" y="2420"/>
                <a:ext cx="182" cy="17"/>
              </a:xfrm>
              <a:custGeom>
                <a:avLst/>
                <a:gdLst>
                  <a:gd name="T0" fmla="*/ 0 w 627"/>
                  <a:gd name="T1" fmla="*/ 0 h 65"/>
                  <a:gd name="T2" fmla="*/ 0 w 627"/>
                  <a:gd name="T3" fmla="*/ 0 h 65"/>
                  <a:gd name="T4" fmla="*/ 0 w 627"/>
                  <a:gd name="T5" fmla="*/ 0 h 65"/>
                  <a:gd name="T6" fmla="*/ 0 w 627"/>
                  <a:gd name="T7" fmla="*/ 0 h 65"/>
                  <a:gd name="T8" fmla="*/ 0 w 627"/>
                  <a:gd name="T9" fmla="*/ 0 h 65"/>
                  <a:gd name="T10" fmla="*/ 0 w 627"/>
                  <a:gd name="T11" fmla="*/ 0 h 65"/>
                  <a:gd name="T12" fmla="*/ 0 w 627"/>
                  <a:gd name="T13" fmla="*/ 0 h 65"/>
                  <a:gd name="T14" fmla="*/ 0 w 627"/>
                  <a:gd name="T15" fmla="*/ 0 h 65"/>
                  <a:gd name="T16" fmla="*/ 0 w 627"/>
                  <a:gd name="T17" fmla="*/ 0 h 65"/>
                  <a:gd name="T18" fmla="*/ 0 w 627"/>
                  <a:gd name="T19" fmla="*/ 0 h 65"/>
                  <a:gd name="T20" fmla="*/ 0 w 627"/>
                  <a:gd name="T21" fmla="*/ 0 h 65"/>
                  <a:gd name="T22" fmla="*/ 0 w 627"/>
                  <a:gd name="T23" fmla="*/ 0 h 65"/>
                  <a:gd name="T24" fmla="*/ 0 w 627"/>
                  <a:gd name="T25" fmla="*/ 0 h 65"/>
                  <a:gd name="T26" fmla="*/ 0 w 627"/>
                  <a:gd name="T27" fmla="*/ 0 h 65"/>
                  <a:gd name="T28" fmla="*/ 0 w 627"/>
                  <a:gd name="T29" fmla="*/ 0 h 65"/>
                  <a:gd name="T30" fmla="*/ 0 w 627"/>
                  <a:gd name="T31" fmla="*/ 0 h 65"/>
                  <a:gd name="T32" fmla="*/ 0 w 627"/>
                  <a:gd name="T33" fmla="*/ 0 h 65"/>
                  <a:gd name="T34" fmla="*/ 0 w 627"/>
                  <a:gd name="T35" fmla="*/ 0 h 65"/>
                  <a:gd name="T36" fmla="*/ 0 w 627"/>
                  <a:gd name="T37" fmla="*/ 0 h 65"/>
                  <a:gd name="T38" fmla="*/ 0 w 627"/>
                  <a:gd name="T39" fmla="*/ 0 h 65"/>
                  <a:gd name="T40" fmla="*/ 0 w 627"/>
                  <a:gd name="T41" fmla="*/ 0 h 65"/>
                  <a:gd name="T42" fmla="*/ 0 w 627"/>
                  <a:gd name="T43" fmla="*/ 0 h 65"/>
                  <a:gd name="T44" fmla="*/ 0 w 627"/>
                  <a:gd name="T45" fmla="*/ 0 h 65"/>
                  <a:gd name="T46" fmla="*/ 0 w 627"/>
                  <a:gd name="T47" fmla="*/ 0 h 65"/>
                  <a:gd name="T48" fmla="*/ 0 w 627"/>
                  <a:gd name="T49" fmla="*/ 0 h 65"/>
                  <a:gd name="T50" fmla="*/ 0 w 627"/>
                  <a:gd name="T51" fmla="*/ 0 h 65"/>
                  <a:gd name="T52" fmla="*/ 0 w 627"/>
                  <a:gd name="T53" fmla="*/ 0 h 65"/>
                  <a:gd name="T54" fmla="*/ 0 w 627"/>
                  <a:gd name="T55" fmla="*/ 0 h 65"/>
                  <a:gd name="T56" fmla="*/ 0 w 627"/>
                  <a:gd name="T57" fmla="*/ 0 h 65"/>
                  <a:gd name="T58" fmla="*/ 0 w 627"/>
                  <a:gd name="T59" fmla="*/ 0 h 65"/>
                  <a:gd name="T60" fmla="*/ 0 w 627"/>
                  <a:gd name="T61" fmla="*/ 0 h 65"/>
                  <a:gd name="T62" fmla="*/ 0 w 627"/>
                  <a:gd name="T63" fmla="*/ 0 h 65"/>
                  <a:gd name="T64" fmla="*/ 0 w 627"/>
                  <a:gd name="T65" fmla="*/ 0 h 65"/>
                  <a:gd name="T66" fmla="*/ 0 w 627"/>
                  <a:gd name="T67" fmla="*/ 0 h 65"/>
                  <a:gd name="T68" fmla="*/ 0 w 627"/>
                  <a:gd name="T69" fmla="*/ 0 h 65"/>
                  <a:gd name="T70" fmla="*/ 0 w 627"/>
                  <a:gd name="T71" fmla="*/ 0 h 65"/>
                  <a:gd name="T72" fmla="*/ 0 w 627"/>
                  <a:gd name="T73" fmla="*/ 0 h 65"/>
                  <a:gd name="T74" fmla="*/ 0 w 627"/>
                  <a:gd name="T75" fmla="*/ 0 h 65"/>
                  <a:gd name="T76" fmla="*/ 0 w 627"/>
                  <a:gd name="T77" fmla="*/ 0 h 65"/>
                  <a:gd name="T78" fmla="*/ 0 w 627"/>
                  <a:gd name="T79" fmla="*/ 0 h 65"/>
                  <a:gd name="T80" fmla="*/ 0 w 627"/>
                  <a:gd name="T81" fmla="*/ 0 h 65"/>
                  <a:gd name="T82" fmla="*/ 0 w 627"/>
                  <a:gd name="T83" fmla="*/ 0 h 65"/>
                  <a:gd name="T84" fmla="*/ 0 w 627"/>
                  <a:gd name="T85" fmla="*/ 0 h 65"/>
                  <a:gd name="T86" fmla="*/ 0 w 627"/>
                  <a:gd name="T87" fmla="*/ 0 h 65"/>
                  <a:gd name="T88" fmla="*/ 0 w 627"/>
                  <a:gd name="T89" fmla="*/ 0 h 65"/>
                  <a:gd name="T90" fmla="*/ 0 w 627"/>
                  <a:gd name="T91" fmla="*/ 0 h 65"/>
                  <a:gd name="T92" fmla="*/ 0 w 627"/>
                  <a:gd name="T93" fmla="*/ 0 h 65"/>
                  <a:gd name="T94" fmla="*/ 0 w 627"/>
                  <a:gd name="T95" fmla="*/ 0 h 65"/>
                  <a:gd name="T96" fmla="*/ 0 w 627"/>
                  <a:gd name="T97" fmla="*/ 0 h 65"/>
                  <a:gd name="T98" fmla="*/ 0 w 627"/>
                  <a:gd name="T99" fmla="*/ 0 h 65"/>
                  <a:gd name="T100" fmla="*/ 0 w 627"/>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65">
                    <a:moveTo>
                      <a:pt x="627" y="44"/>
                    </a:moveTo>
                    <a:lnTo>
                      <a:pt x="622" y="44"/>
                    </a:lnTo>
                    <a:lnTo>
                      <a:pt x="609" y="43"/>
                    </a:lnTo>
                    <a:lnTo>
                      <a:pt x="589" y="41"/>
                    </a:lnTo>
                    <a:lnTo>
                      <a:pt x="562" y="39"/>
                    </a:lnTo>
                    <a:lnTo>
                      <a:pt x="530" y="35"/>
                    </a:lnTo>
                    <a:lnTo>
                      <a:pt x="494" y="32"/>
                    </a:lnTo>
                    <a:lnTo>
                      <a:pt x="455" y="28"/>
                    </a:lnTo>
                    <a:lnTo>
                      <a:pt x="415" y="25"/>
                    </a:lnTo>
                    <a:lnTo>
                      <a:pt x="373" y="21"/>
                    </a:lnTo>
                    <a:lnTo>
                      <a:pt x="333" y="17"/>
                    </a:lnTo>
                    <a:lnTo>
                      <a:pt x="294" y="13"/>
                    </a:lnTo>
                    <a:lnTo>
                      <a:pt x="258" y="10"/>
                    </a:lnTo>
                    <a:lnTo>
                      <a:pt x="226" y="8"/>
                    </a:lnTo>
                    <a:lnTo>
                      <a:pt x="198" y="5"/>
                    </a:lnTo>
                    <a:lnTo>
                      <a:pt x="177" y="3"/>
                    </a:lnTo>
                    <a:lnTo>
                      <a:pt x="164" y="2"/>
                    </a:lnTo>
                    <a:lnTo>
                      <a:pt x="142" y="1"/>
                    </a:lnTo>
                    <a:lnTo>
                      <a:pt x="118" y="1"/>
                    </a:lnTo>
                    <a:lnTo>
                      <a:pt x="92" y="0"/>
                    </a:lnTo>
                    <a:lnTo>
                      <a:pt x="67" y="0"/>
                    </a:lnTo>
                    <a:lnTo>
                      <a:pt x="45" y="1"/>
                    </a:lnTo>
                    <a:lnTo>
                      <a:pt x="27" y="1"/>
                    </a:lnTo>
                    <a:lnTo>
                      <a:pt x="14" y="1"/>
                    </a:lnTo>
                    <a:lnTo>
                      <a:pt x="9" y="1"/>
                    </a:lnTo>
                    <a:lnTo>
                      <a:pt x="0" y="16"/>
                    </a:lnTo>
                    <a:lnTo>
                      <a:pt x="5" y="16"/>
                    </a:lnTo>
                    <a:lnTo>
                      <a:pt x="16" y="16"/>
                    </a:lnTo>
                    <a:lnTo>
                      <a:pt x="35" y="16"/>
                    </a:lnTo>
                    <a:lnTo>
                      <a:pt x="55" y="17"/>
                    </a:lnTo>
                    <a:lnTo>
                      <a:pt x="80" y="17"/>
                    </a:lnTo>
                    <a:lnTo>
                      <a:pt x="104" y="18"/>
                    </a:lnTo>
                    <a:lnTo>
                      <a:pt x="126" y="18"/>
                    </a:lnTo>
                    <a:lnTo>
                      <a:pt x="145" y="19"/>
                    </a:lnTo>
                    <a:lnTo>
                      <a:pt x="158" y="20"/>
                    </a:lnTo>
                    <a:lnTo>
                      <a:pt x="179" y="21"/>
                    </a:lnTo>
                    <a:lnTo>
                      <a:pt x="206" y="24"/>
                    </a:lnTo>
                    <a:lnTo>
                      <a:pt x="238" y="27"/>
                    </a:lnTo>
                    <a:lnTo>
                      <a:pt x="275" y="31"/>
                    </a:lnTo>
                    <a:lnTo>
                      <a:pt x="316" y="34"/>
                    </a:lnTo>
                    <a:lnTo>
                      <a:pt x="357" y="39"/>
                    </a:lnTo>
                    <a:lnTo>
                      <a:pt x="400" y="42"/>
                    </a:lnTo>
                    <a:lnTo>
                      <a:pt x="442" y="47"/>
                    </a:lnTo>
                    <a:lnTo>
                      <a:pt x="483" y="51"/>
                    </a:lnTo>
                    <a:lnTo>
                      <a:pt x="519" y="55"/>
                    </a:lnTo>
                    <a:lnTo>
                      <a:pt x="553" y="58"/>
                    </a:lnTo>
                    <a:lnTo>
                      <a:pt x="580" y="61"/>
                    </a:lnTo>
                    <a:lnTo>
                      <a:pt x="602" y="63"/>
                    </a:lnTo>
                    <a:lnTo>
                      <a:pt x="616" y="65"/>
                    </a:lnTo>
                    <a:lnTo>
                      <a:pt x="621" y="65"/>
                    </a:lnTo>
                    <a:lnTo>
                      <a:pt x="62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7" name="Freeform 35"/>
              <p:cNvSpPr>
                <a:spLocks/>
              </p:cNvSpPr>
              <p:nvPr/>
            </p:nvSpPr>
            <p:spPr bwMode="auto">
              <a:xfrm>
                <a:off x="2412" y="2443"/>
                <a:ext cx="182" cy="16"/>
              </a:xfrm>
              <a:custGeom>
                <a:avLst/>
                <a:gdLst>
                  <a:gd name="T0" fmla="*/ 0 w 627"/>
                  <a:gd name="T1" fmla="*/ 0 h 65"/>
                  <a:gd name="T2" fmla="*/ 0 w 627"/>
                  <a:gd name="T3" fmla="*/ 0 h 65"/>
                  <a:gd name="T4" fmla="*/ 0 w 627"/>
                  <a:gd name="T5" fmla="*/ 0 h 65"/>
                  <a:gd name="T6" fmla="*/ 0 w 627"/>
                  <a:gd name="T7" fmla="*/ 0 h 65"/>
                  <a:gd name="T8" fmla="*/ 0 w 627"/>
                  <a:gd name="T9" fmla="*/ 0 h 65"/>
                  <a:gd name="T10" fmla="*/ 0 w 627"/>
                  <a:gd name="T11" fmla="*/ 0 h 65"/>
                  <a:gd name="T12" fmla="*/ 0 w 627"/>
                  <a:gd name="T13" fmla="*/ 0 h 65"/>
                  <a:gd name="T14" fmla="*/ 0 w 627"/>
                  <a:gd name="T15" fmla="*/ 0 h 65"/>
                  <a:gd name="T16" fmla="*/ 0 w 627"/>
                  <a:gd name="T17" fmla="*/ 0 h 65"/>
                  <a:gd name="T18" fmla="*/ 0 w 627"/>
                  <a:gd name="T19" fmla="*/ 0 h 65"/>
                  <a:gd name="T20" fmla="*/ 0 w 627"/>
                  <a:gd name="T21" fmla="*/ 0 h 65"/>
                  <a:gd name="T22" fmla="*/ 0 w 627"/>
                  <a:gd name="T23" fmla="*/ 0 h 65"/>
                  <a:gd name="T24" fmla="*/ 0 w 627"/>
                  <a:gd name="T25" fmla="*/ 0 h 65"/>
                  <a:gd name="T26" fmla="*/ 0 w 627"/>
                  <a:gd name="T27" fmla="*/ 0 h 65"/>
                  <a:gd name="T28" fmla="*/ 0 w 627"/>
                  <a:gd name="T29" fmla="*/ 0 h 65"/>
                  <a:gd name="T30" fmla="*/ 0 w 627"/>
                  <a:gd name="T31" fmla="*/ 0 h 65"/>
                  <a:gd name="T32" fmla="*/ 0 w 627"/>
                  <a:gd name="T33" fmla="*/ 0 h 65"/>
                  <a:gd name="T34" fmla="*/ 0 w 627"/>
                  <a:gd name="T35" fmla="*/ 0 h 65"/>
                  <a:gd name="T36" fmla="*/ 0 w 627"/>
                  <a:gd name="T37" fmla="*/ 0 h 65"/>
                  <a:gd name="T38" fmla="*/ 0 w 627"/>
                  <a:gd name="T39" fmla="*/ 0 h 65"/>
                  <a:gd name="T40" fmla="*/ 0 w 627"/>
                  <a:gd name="T41" fmla="*/ 0 h 65"/>
                  <a:gd name="T42" fmla="*/ 0 w 627"/>
                  <a:gd name="T43" fmla="*/ 0 h 65"/>
                  <a:gd name="T44" fmla="*/ 0 w 627"/>
                  <a:gd name="T45" fmla="*/ 0 h 65"/>
                  <a:gd name="T46" fmla="*/ 0 w 627"/>
                  <a:gd name="T47" fmla="*/ 0 h 65"/>
                  <a:gd name="T48" fmla="*/ 0 w 627"/>
                  <a:gd name="T49" fmla="*/ 0 h 65"/>
                  <a:gd name="T50" fmla="*/ 0 w 627"/>
                  <a:gd name="T51" fmla="*/ 0 h 65"/>
                  <a:gd name="T52" fmla="*/ 0 w 627"/>
                  <a:gd name="T53" fmla="*/ 0 h 65"/>
                  <a:gd name="T54" fmla="*/ 0 w 627"/>
                  <a:gd name="T55" fmla="*/ 0 h 65"/>
                  <a:gd name="T56" fmla="*/ 0 w 627"/>
                  <a:gd name="T57" fmla="*/ 0 h 65"/>
                  <a:gd name="T58" fmla="*/ 0 w 627"/>
                  <a:gd name="T59" fmla="*/ 0 h 65"/>
                  <a:gd name="T60" fmla="*/ 0 w 627"/>
                  <a:gd name="T61" fmla="*/ 0 h 65"/>
                  <a:gd name="T62" fmla="*/ 0 w 627"/>
                  <a:gd name="T63" fmla="*/ 0 h 65"/>
                  <a:gd name="T64" fmla="*/ 0 w 627"/>
                  <a:gd name="T65" fmla="*/ 0 h 65"/>
                  <a:gd name="T66" fmla="*/ 0 w 627"/>
                  <a:gd name="T67" fmla="*/ 0 h 65"/>
                  <a:gd name="T68" fmla="*/ 0 w 627"/>
                  <a:gd name="T69" fmla="*/ 0 h 65"/>
                  <a:gd name="T70" fmla="*/ 0 w 627"/>
                  <a:gd name="T71" fmla="*/ 0 h 65"/>
                  <a:gd name="T72" fmla="*/ 0 w 627"/>
                  <a:gd name="T73" fmla="*/ 0 h 65"/>
                  <a:gd name="T74" fmla="*/ 0 w 627"/>
                  <a:gd name="T75" fmla="*/ 0 h 65"/>
                  <a:gd name="T76" fmla="*/ 0 w 627"/>
                  <a:gd name="T77" fmla="*/ 0 h 65"/>
                  <a:gd name="T78" fmla="*/ 0 w 627"/>
                  <a:gd name="T79" fmla="*/ 0 h 65"/>
                  <a:gd name="T80" fmla="*/ 0 w 627"/>
                  <a:gd name="T81" fmla="*/ 0 h 65"/>
                  <a:gd name="T82" fmla="*/ 0 w 627"/>
                  <a:gd name="T83" fmla="*/ 0 h 65"/>
                  <a:gd name="T84" fmla="*/ 0 w 627"/>
                  <a:gd name="T85" fmla="*/ 0 h 65"/>
                  <a:gd name="T86" fmla="*/ 0 w 627"/>
                  <a:gd name="T87" fmla="*/ 0 h 65"/>
                  <a:gd name="T88" fmla="*/ 0 w 627"/>
                  <a:gd name="T89" fmla="*/ 0 h 65"/>
                  <a:gd name="T90" fmla="*/ 0 w 627"/>
                  <a:gd name="T91" fmla="*/ 0 h 65"/>
                  <a:gd name="T92" fmla="*/ 0 w 627"/>
                  <a:gd name="T93" fmla="*/ 0 h 65"/>
                  <a:gd name="T94" fmla="*/ 0 w 627"/>
                  <a:gd name="T95" fmla="*/ 0 h 65"/>
                  <a:gd name="T96" fmla="*/ 0 w 627"/>
                  <a:gd name="T97" fmla="*/ 0 h 65"/>
                  <a:gd name="T98" fmla="*/ 0 w 627"/>
                  <a:gd name="T99" fmla="*/ 0 h 65"/>
                  <a:gd name="T100" fmla="*/ 0 w 627"/>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65">
                    <a:moveTo>
                      <a:pt x="627" y="45"/>
                    </a:moveTo>
                    <a:lnTo>
                      <a:pt x="622" y="45"/>
                    </a:lnTo>
                    <a:lnTo>
                      <a:pt x="609" y="44"/>
                    </a:lnTo>
                    <a:lnTo>
                      <a:pt x="589" y="42"/>
                    </a:lnTo>
                    <a:lnTo>
                      <a:pt x="561" y="40"/>
                    </a:lnTo>
                    <a:lnTo>
                      <a:pt x="530" y="36"/>
                    </a:lnTo>
                    <a:lnTo>
                      <a:pt x="493" y="33"/>
                    </a:lnTo>
                    <a:lnTo>
                      <a:pt x="455" y="29"/>
                    </a:lnTo>
                    <a:lnTo>
                      <a:pt x="415" y="26"/>
                    </a:lnTo>
                    <a:lnTo>
                      <a:pt x="373" y="21"/>
                    </a:lnTo>
                    <a:lnTo>
                      <a:pt x="333" y="18"/>
                    </a:lnTo>
                    <a:lnTo>
                      <a:pt x="294" y="14"/>
                    </a:lnTo>
                    <a:lnTo>
                      <a:pt x="257" y="11"/>
                    </a:lnTo>
                    <a:lnTo>
                      <a:pt x="225" y="8"/>
                    </a:lnTo>
                    <a:lnTo>
                      <a:pt x="198" y="5"/>
                    </a:lnTo>
                    <a:lnTo>
                      <a:pt x="178" y="4"/>
                    </a:lnTo>
                    <a:lnTo>
                      <a:pt x="164" y="3"/>
                    </a:lnTo>
                    <a:lnTo>
                      <a:pt x="142" y="2"/>
                    </a:lnTo>
                    <a:lnTo>
                      <a:pt x="118" y="0"/>
                    </a:lnTo>
                    <a:lnTo>
                      <a:pt x="92" y="0"/>
                    </a:lnTo>
                    <a:lnTo>
                      <a:pt x="67" y="0"/>
                    </a:lnTo>
                    <a:lnTo>
                      <a:pt x="44" y="0"/>
                    </a:lnTo>
                    <a:lnTo>
                      <a:pt x="25" y="0"/>
                    </a:lnTo>
                    <a:lnTo>
                      <a:pt x="13" y="0"/>
                    </a:lnTo>
                    <a:lnTo>
                      <a:pt x="8" y="0"/>
                    </a:lnTo>
                    <a:lnTo>
                      <a:pt x="0" y="15"/>
                    </a:lnTo>
                    <a:lnTo>
                      <a:pt x="5" y="15"/>
                    </a:lnTo>
                    <a:lnTo>
                      <a:pt x="16" y="15"/>
                    </a:lnTo>
                    <a:lnTo>
                      <a:pt x="35" y="17"/>
                    </a:lnTo>
                    <a:lnTo>
                      <a:pt x="55" y="17"/>
                    </a:lnTo>
                    <a:lnTo>
                      <a:pt x="80" y="18"/>
                    </a:lnTo>
                    <a:lnTo>
                      <a:pt x="104" y="18"/>
                    </a:lnTo>
                    <a:lnTo>
                      <a:pt x="126" y="19"/>
                    </a:lnTo>
                    <a:lnTo>
                      <a:pt x="145" y="19"/>
                    </a:lnTo>
                    <a:lnTo>
                      <a:pt x="158" y="20"/>
                    </a:lnTo>
                    <a:lnTo>
                      <a:pt x="179" y="21"/>
                    </a:lnTo>
                    <a:lnTo>
                      <a:pt x="206" y="23"/>
                    </a:lnTo>
                    <a:lnTo>
                      <a:pt x="239" y="27"/>
                    </a:lnTo>
                    <a:lnTo>
                      <a:pt x="275" y="30"/>
                    </a:lnTo>
                    <a:lnTo>
                      <a:pt x="315" y="35"/>
                    </a:lnTo>
                    <a:lnTo>
                      <a:pt x="357" y="38"/>
                    </a:lnTo>
                    <a:lnTo>
                      <a:pt x="400" y="43"/>
                    </a:lnTo>
                    <a:lnTo>
                      <a:pt x="441" y="46"/>
                    </a:lnTo>
                    <a:lnTo>
                      <a:pt x="482" y="51"/>
                    </a:lnTo>
                    <a:lnTo>
                      <a:pt x="518" y="55"/>
                    </a:lnTo>
                    <a:lnTo>
                      <a:pt x="552" y="58"/>
                    </a:lnTo>
                    <a:lnTo>
                      <a:pt x="579" y="60"/>
                    </a:lnTo>
                    <a:lnTo>
                      <a:pt x="601" y="63"/>
                    </a:lnTo>
                    <a:lnTo>
                      <a:pt x="615" y="65"/>
                    </a:lnTo>
                    <a:lnTo>
                      <a:pt x="620" y="65"/>
                    </a:lnTo>
                    <a:lnTo>
                      <a:pt x="62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8" name="Freeform 36"/>
              <p:cNvSpPr>
                <a:spLocks/>
              </p:cNvSpPr>
              <p:nvPr/>
            </p:nvSpPr>
            <p:spPr bwMode="auto">
              <a:xfrm>
                <a:off x="2453" y="2234"/>
                <a:ext cx="205" cy="38"/>
              </a:xfrm>
              <a:custGeom>
                <a:avLst/>
                <a:gdLst>
                  <a:gd name="T0" fmla="*/ 0 w 708"/>
                  <a:gd name="T1" fmla="*/ 0 h 147"/>
                  <a:gd name="T2" fmla="*/ 0 w 708"/>
                  <a:gd name="T3" fmla="*/ 0 h 147"/>
                  <a:gd name="T4" fmla="*/ 0 w 708"/>
                  <a:gd name="T5" fmla="*/ 0 h 147"/>
                  <a:gd name="T6" fmla="*/ 0 w 708"/>
                  <a:gd name="T7" fmla="*/ 0 h 147"/>
                  <a:gd name="T8" fmla="*/ 0 w 708"/>
                  <a:gd name="T9" fmla="*/ 0 h 147"/>
                  <a:gd name="T10" fmla="*/ 0 w 708"/>
                  <a:gd name="T11" fmla="*/ 0 h 147"/>
                  <a:gd name="T12" fmla="*/ 0 w 708"/>
                  <a:gd name="T13" fmla="*/ 0 h 147"/>
                  <a:gd name="T14" fmla="*/ 0 w 708"/>
                  <a:gd name="T15" fmla="*/ 0 h 147"/>
                  <a:gd name="T16" fmla="*/ 0 w 708"/>
                  <a:gd name="T17" fmla="*/ 0 h 147"/>
                  <a:gd name="T18" fmla="*/ 0 w 708"/>
                  <a:gd name="T19" fmla="*/ 0 h 147"/>
                  <a:gd name="T20" fmla="*/ 0 w 708"/>
                  <a:gd name="T21" fmla="*/ 0 h 147"/>
                  <a:gd name="T22" fmla="*/ 0 w 708"/>
                  <a:gd name="T23" fmla="*/ 0 h 147"/>
                  <a:gd name="T24" fmla="*/ 0 w 708"/>
                  <a:gd name="T25" fmla="*/ 0 h 147"/>
                  <a:gd name="T26" fmla="*/ 0 w 708"/>
                  <a:gd name="T27" fmla="*/ 0 h 147"/>
                  <a:gd name="T28" fmla="*/ 0 w 708"/>
                  <a:gd name="T29" fmla="*/ 0 h 147"/>
                  <a:gd name="T30" fmla="*/ 0 w 708"/>
                  <a:gd name="T31" fmla="*/ 0 h 147"/>
                  <a:gd name="T32" fmla="*/ 0 w 708"/>
                  <a:gd name="T33" fmla="*/ 0 h 147"/>
                  <a:gd name="T34" fmla="*/ 0 w 708"/>
                  <a:gd name="T35" fmla="*/ 0 h 147"/>
                  <a:gd name="T36" fmla="*/ 0 w 708"/>
                  <a:gd name="T37" fmla="*/ 0 h 147"/>
                  <a:gd name="T38" fmla="*/ 0 w 708"/>
                  <a:gd name="T39" fmla="*/ 0 h 147"/>
                  <a:gd name="T40" fmla="*/ 0 w 708"/>
                  <a:gd name="T41" fmla="*/ 0 h 147"/>
                  <a:gd name="T42" fmla="*/ 0 w 708"/>
                  <a:gd name="T43" fmla="*/ 0 h 147"/>
                  <a:gd name="T44" fmla="*/ 0 w 708"/>
                  <a:gd name="T45" fmla="*/ 0 h 147"/>
                  <a:gd name="T46" fmla="*/ 0 w 708"/>
                  <a:gd name="T47" fmla="*/ 0 h 147"/>
                  <a:gd name="T48" fmla="*/ 0 w 708"/>
                  <a:gd name="T49" fmla="*/ 0 h 147"/>
                  <a:gd name="T50" fmla="*/ 0 w 708"/>
                  <a:gd name="T51" fmla="*/ 0 h 147"/>
                  <a:gd name="T52" fmla="*/ 0 w 708"/>
                  <a:gd name="T53" fmla="*/ 0 h 147"/>
                  <a:gd name="T54" fmla="*/ 0 w 708"/>
                  <a:gd name="T55" fmla="*/ 0 h 147"/>
                  <a:gd name="T56" fmla="*/ 0 w 708"/>
                  <a:gd name="T57" fmla="*/ 0 h 147"/>
                  <a:gd name="T58" fmla="*/ 0 w 708"/>
                  <a:gd name="T59" fmla="*/ 0 h 147"/>
                  <a:gd name="T60" fmla="*/ 0 w 708"/>
                  <a:gd name="T61" fmla="*/ 0 h 147"/>
                  <a:gd name="T62" fmla="*/ 0 w 708"/>
                  <a:gd name="T63" fmla="*/ 0 h 147"/>
                  <a:gd name="T64" fmla="*/ 0 w 708"/>
                  <a:gd name="T65" fmla="*/ 0 h 147"/>
                  <a:gd name="T66" fmla="*/ 0 w 708"/>
                  <a:gd name="T67" fmla="*/ 0 h 147"/>
                  <a:gd name="T68" fmla="*/ 0 w 708"/>
                  <a:gd name="T69" fmla="*/ 0 h 147"/>
                  <a:gd name="T70" fmla="*/ 0 w 708"/>
                  <a:gd name="T71" fmla="*/ 0 h 147"/>
                  <a:gd name="T72" fmla="*/ 0 w 708"/>
                  <a:gd name="T73" fmla="*/ 0 h 147"/>
                  <a:gd name="T74" fmla="*/ 0 w 708"/>
                  <a:gd name="T75" fmla="*/ 0 h 147"/>
                  <a:gd name="T76" fmla="*/ 0 w 708"/>
                  <a:gd name="T77" fmla="*/ 0 h 147"/>
                  <a:gd name="T78" fmla="*/ 0 w 708"/>
                  <a:gd name="T79" fmla="*/ 0 h 147"/>
                  <a:gd name="T80" fmla="*/ 0 w 708"/>
                  <a:gd name="T81" fmla="*/ 0 h 147"/>
                  <a:gd name="T82" fmla="*/ 0 w 708"/>
                  <a:gd name="T83" fmla="*/ 0 h 147"/>
                  <a:gd name="T84" fmla="*/ 0 w 708"/>
                  <a:gd name="T85" fmla="*/ 0 h 147"/>
                  <a:gd name="T86" fmla="*/ 0 w 708"/>
                  <a:gd name="T87" fmla="*/ 0 h 147"/>
                  <a:gd name="T88" fmla="*/ 0 w 708"/>
                  <a:gd name="T89" fmla="*/ 0 h 147"/>
                  <a:gd name="T90" fmla="*/ 0 w 708"/>
                  <a:gd name="T91" fmla="*/ 0 h 147"/>
                  <a:gd name="T92" fmla="*/ 0 w 708"/>
                  <a:gd name="T93" fmla="*/ 0 h 147"/>
                  <a:gd name="T94" fmla="*/ 0 w 708"/>
                  <a:gd name="T95" fmla="*/ 0 h 147"/>
                  <a:gd name="T96" fmla="*/ 0 w 708"/>
                  <a:gd name="T97" fmla="*/ 0 h 147"/>
                  <a:gd name="T98" fmla="*/ 0 w 708"/>
                  <a:gd name="T99" fmla="*/ 0 h 147"/>
                  <a:gd name="T100" fmla="*/ 0 w 708"/>
                  <a:gd name="T101" fmla="*/ 0 h 1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08" h="147">
                    <a:moveTo>
                      <a:pt x="708" y="68"/>
                    </a:moveTo>
                    <a:lnTo>
                      <a:pt x="703" y="68"/>
                    </a:lnTo>
                    <a:lnTo>
                      <a:pt x="689" y="67"/>
                    </a:lnTo>
                    <a:lnTo>
                      <a:pt x="668" y="64"/>
                    </a:lnTo>
                    <a:lnTo>
                      <a:pt x="640" y="62"/>
                    </a:lnTo>
                    <a:lnTo>
                      <a:pt x="605" y="59"/>
                    </a:lnTo>
                    <a:lnTo>
                      <a:pt x="567" y="55"/>
                    </a:lnTo>
                    <a:lnTo>
                      <a:pt x="526" y="52"/>
                    </a:lnTo>
                    <a:lnTo>
                      <a:pt x="483" y="48"/>
                    </a:lnTo>
                    <a:lnTo>
                      <a:pt x="438" y="45"/>
                    </a:lnTo>
                    <a:lnTo>
                      <a:pt x="395" y="40"/>
                    </a:lnTo>
                    <a:lnTo>
                      <a:pt x="351" y="37"/>
                    </a:lnTo>
                    <a:lnTo>
                      <a:pt x="311" y="33"/>
                    </a:lnTo>
                    <a:lnTo>
                      <a:pt x="274" y="31"/>
                    </a:lnTo>
                    <a:lnTo>
                      <a:pt x="240" y="29"/>
                    </a:lnTo>
                    <a:lnTo>
                      <a:pt x="214" y="26"/>
                    </a:lnTo>
                    <a:lnTo>
                      <a:pt x="194" y="25"/>
                    </a:lnTo>
                    <a:lnTo>
                      <a:pt x="162" y="23"/>
                    </a:lnTo>
                    <a:lnTo>
                      <a:pt x="131" y="19"/>
                    </a:lnTo>
                    <a:lnTo>
                      <a:pt x="102" y="16"/>
                    </a:lnTo>
                    <a:lnTo>
                      <a:pt x="75" y="11"/>
                    </a:lnTo>
                    <a:lnTo>
                      <a:pt x="51" y="7"/>
                    </a:lnTo>
                    <a:lnTo>
                      <a:pt x="34" y="3"/>
                    </a:lnTo>
                    <a:lnTo>
                      <a:pt x="23" y="1"/>
                    </a:lnTo>
                    <a:lnTo>
                      <a:pt x="18" y="0"/>
                    </a:lnTo>
                    <a:lnTo>
                      <a:pt x="0" y="90"/>
                    </a:lnTo>
                    <a:lnTo>
                      <a:pt x="5" y="90"/>
                    </a:lnTo>
                    <a:lnTo>
                      <a:pt x="20" y="91"/>
                    </a:lnTo>
                    <a:lnTo>
                      <a:pt x="45" y="93"/>
                    </a:lnTo>
                    <a:lnTo>
                      <a:pt x="77" y="94"/>
                    </a:lnTo>
                    <a:lnTo>
                      <a:pt x="114" y="98"/>
                    </a:lnTo>
                    <a:lnTo>
                      <a:pt x="156" y="100"/>
                    </a:lnTo>
                    <a:lnTo>
                      <a:pt x="202" y="103"/>
                    </a:lnTo>
                    <a:lnTo>
                      <a:pt x="251" y="107"/>
                    </a:lnTo>
                    <a:lnTo>
                      <a:pt x="300" y="110"/>
                    </a:lnTo>
                    <a:lnTo>
                      <a:pt x="350" y="114"/>
                    </a:lnTo>
                    <a:lnTo>
                      <a:pt x="397" y="117"/>
                    </a:lnTo>
                    <a:lnTo>
                      <a:pt x="441" y="121"/>
                    </a:lnTo>
                    <a:lnTo>
                      <a:pt x="481" y="123"/>
                    </a:lnTo>
                    <a:lnTo>
                      <a:pt x="517" y="127"/>
                    </a:lnTo>
                    <a:lnTo>
                      <a:pt x="544" y="129"/>
                    </a:lnTo>
                    <a:lnTo>
                      <a:pt x="564" y="131"/>
                    </a:lnTo>
                    <a:lnTo>
                      <a:pt x="588" y="135"/>
                    </a:lnTo>
                    <a:lnTo>
                      <a:pt x="611" y="137"/>
                    </a:lnTo>
                    <a:lnTo>
                      <a:pt x="634" y="140"/>
                    </a:lnTo>
                    <a:lnTo>
                      <a:pt x="654" y="143"/>
                    </a:lnTo>
                    <a:lnTo>
                      <a:pt x="671" y="144"/>
                    </a:lnTo>
                    <a:lnTo>
                      <a:pt x="685" y="146"/>
                    </a:lnTo>
                    <a:lnTo>
                      <a:pt x="693" y="147"/>
                    </a:lnTo>
                    <a:lnTo>
                      <a:pt x="696" y="147"/>
                    </a:lnTo>
                    <a:lnTo>
                      <a:pt x="708" y="6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9" name="Freeform 37"/>
              <p:cNvSpPr>
                <a:spLocks/>
              </p:cNvSpPr>
              <p:nvPr/>
            </p:nvSpPr>
            <p:spPr bwMode="auto">
              <a:xfrm>
                <a:off x="2394" y="2468"/>
                <a:ext cx="80" cy="56"/>
              </a:xfrm>
              <a:custGeom>
                <a:avLst/>
                <a:gdLst>
                  <a:gd name="T0" fmla="*/ 0 w 275"/>
                  <a:gd name="T1" fmla="*/ 0 h 216"/>
                  <a:gd name="T2" fmla="*/ 0 w 275"/>
                  <a:gd name="T3" fmla="*/ 0 h 216"/>
                  <a:gd name="T4" fmla="*/ 0 w 275"/>
                  <a:gd name="T5" fmla="*/ 0 h 216"/>
                  <a:gd name="T6" fmla="*/ 0 w 275"/>
                  <a:gd name="T7" fmla="*/ 0 h 216"/>
                  <a:gd name="T8" fmla="*/ 0 w 275"/>
                  <a:gd name="T9" fmla="*/ 0 h 216"/>
                  <a:gd name="T10" fmla="*/ 0 w 275"/>
                  <a:gd name="T11" fmla="*/ 0 h 216"/>
                  <a:gd name="T12" fmla="*/ 0 w 275"/>
                  <a:gd name="T13" fmla="*/ 0 h 216"/>
                  <a:gd name="T14" fmla="*/ 0 w 275"/>
                  <a:gd name="T15" fmla="*/ 0 h 216"/>
                  <a:gd name="T16" fmla="*/ 0 w 275"/>
                  <a:gd name="T17" fmla="*/ 0 h 216"/>
                  <a:gd name="T18" fmla="*/ 0 w 275"/>
                  <a:gd name="T19" fmla="*/ 0 h 216"/>
                  <a:gd name="T20" fmla="*/ 0 w 275"/>
                  <a:gd name="T21" fmla="*/ 0 h 216"/>
                  <a:gd name="T22" fmla="*/ 0 w 275"/>
                  <a:gd name="T23" fmla="*/ 0 h 216"/>
                  <a:gd name="T24" fmla="*/ 0 w 275"/>
                  <a:gd name="T25" fmla="*/ 0 h 216"/>
                  <a:gd name="T26" fmla="*/ 0 w 275"/>
                  <a:gd name="T27" fmla="*/ 0 h 216"/>
                  <a:gd name="T28" fmla="*/ 0 w 275"/>
                  <a:gd name="T29" fmla="*/ 0 h 216"/>
                  <a:gd name="T30" fmla="*/ 0 w 275"/>
                  <a:gd name="T31" fmla="*/ 0 h 216"/>
                  <a:gd name="T32" fmla="*/ 0 w 275"/>
                  <a:gd name="T33" fmla="*/ 0 h 216"/>
                  <a:gd name="T34" fmla="*/ 0 w 275"/>
                  <a:gd name="T35" fmla="*/ 0 h 216"/>
                  <a:gd name="T36" fmla="*/ 0 w 275"/>
                  <a:gd name="T37" fmla="*/ 0 h 216"/>
                  <a:gd name="T38" fmla="*/ 0 w 275"/>
                  <a:gd name="T39" fmla="*/ 0 h 216"/>
                  <a:gd name="T40" fmla="*/ 0 w 275"/>
                  <a:gd name="T41" fmla="*/ 0 h 216"/>
                  <a:gd name="T42" fmla="*/ 0 w 275"/>
                  <a:gd name="T43" fmla="*/ 0 h 216"/>
                  <a:gd name="T44" fmla="*/ 0 w 275"/>
                  <a:gd name="T45" fmla="*/ 0 h 216"/>
                  <a:gd name="T46" fmla="*/ 0 w 275"/>
                  <a:gd name="T47" fmla="*/ 0 h 216"/>
                  <a:gd name="T48" fmla="*/ 0 w 275"/>
                  <a:gd name="T49" fmla="*/ 0 h 216"/>
                  <a:gd name="T50" fmla="*/ 0 w 275"/>
                  <a:gd name="T51" fmla="*/ 0 h 216"/>
                  <a:gd name="T52" fmla="*/ 0 w 275"/>
                  <a:gd name="T53" fmla="*/ 0 h 216"/>
                  <a:gd name="T54" fmla="*/ 0 w 275"/>
                  <a:gd name="T55" fmla="*/ 0 h 216"/>
                  <a:gd name="T56" fmla="*/ 0 w 275"/>
                  <a:gd name="T57" fmla="*/ 0 h 216"/>
                  <a:gd name="T58" fmla="*/ 0 w 275"/>
                  <a:gd name="T59" fmla="*/ 0 h 216"/>
                  <a:gd name="T60" fmla="*/ 0 w 275"/>
                  <a:gd name="T61" fmla="*/ 0 h 216"/>
                  <a:gd name="T62" fmla="*/ 0 w 275"/>
                  <a:gd name="T63" fmla="*/ 0 h 216"/>
                  <a:gd name="T64" fmla="*/ 0 w 275"/>
                  <a:gd name="T65" fmla="*/ 0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5" h="216">
                    <a:moveTo>
                      <a:pt x="137" y="216"/>
                    </a:moveTo>
                    <a:lnTo>
                      <a:pt x="109" y="214"/>
                    </a:lnTo>
                    <a:lnTo>
                      <a:pt x="84" y="208"/>
                    </a:lnTo>
                    <a:lnTo>
                      <a:pt x="61" y="198"/>
                    </a:lnTo>
                    <a:lnTo>
                      <a:pt x="40" y="184"/>
                    </a:lnTo>
                    <a:lnTo>
                      <a:pt x="24" y="169"/>
                    </a:lnTo>
                    <a:lnTo>
                      <a:pt x="10" y="151"/>
                    </a:lnTo>
                    <a:lnTo>
                      <a:pt x="2" y="130"/>
                    </a:lnTo>
                    <a:lnTo>
                      <a:pt x="0" y="108"/>
                    </a:lnTo>
                    <a:lnTo>
                      <a:pt x="2" y="86"/>
                    </a:lnTo>
                    <a:lnTo>
                      <a:pt x="10" y="65"/>
                    </a:lnTo>
                    <a:lnTo>
                      <a:pt x="24" y="47"/>
                    </a:lnTo>
                    <a:lnTo>
                      <a:pt x="40" y="31"/>
                    </a:lnTo>
                    <a:lnTo>
                      <a:pt x="61" y="18"/>
                    </a:lnTo>
                    <a:lnTo>
                      <a:pt x="84" y="8"/>
                    </a:lnTo>
                    <a:lnTo>
                      <a:pt x="109" y="2"/>
                    </a:lnTo>
                    <a:lnTo>
                      <a:pt x="137" y="0"/>
                    </a:lnTo>
                    <a:lnTo>
                      <a:pt x="165" y="2"/>
                    </a:lnTo>
                    <a:lnTo>
                      <a:pt x="191" y="8"/>
                    </a:lnTo>
                    <a:lnTo>
                      <a:pt x="214" y="18"/>
                    </a:lnTo>
                    <a:lnTo>
                      <a:pt x="235" y="31"/>
                    </a:lnTo>
                    <a:lnTo>
                      <a:pt x="251" y="47"/>
                    </a:lnTo>
                    <a:lnTo>
                      <a:pt x="265" y="65"/>
                    </a:lnTo>
                    <a:lnTo>
                      <a:pt x="273" y="86"/>
                    </a:lnTo>
                    <a:lnTo>
                      <a:pt x="275" y="108"/>
                    </a:lnTo>
                    <a:lnTo>
                      <a:pt x="273" y="130"/>
                    </a:lnTo>
                    <a:lnTo>
                      <a:pt x="265" y="151"/>
                    </a:lnTo>
                    <a:lnTo>
                      <a:pt x="251" y="169"/>
                    </a:lnTo>
                    <a:lnTo>
                      <a:pt x="235" y="184"/>
                    </a:lnTo>
                    <a:lnTo>
                      <a:pt x="214" y="198"/>
                    </a:lnTo>
                    <a:lnTo>
                      <a:pt x="191" y="208"/>
                    </a:lnTo>
                    <a:lnTo>
                      <a:pt x="165" y="214"/>
                    </a:lnTo>
                    <a:lnTo>
                      <a:pt x="137" y="216"/>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0" name="Freeform 38"/>
              <p:cNvSpPr>
                <a:spLocks/>
              </p:cNvSpPr>
              <p:nvPr/>
            </p:nvSpPr>
            <p:spPr bwMode="auto">
              <a:xfrm>
                <a:off x="2696" y="2357"/>
                <a:ext cx="38" cy="54"/>
              </a:xfrm>
              <a:custGeom>
                <a:avLst/>
                <a:gdLst>
                  <a:gd name="T0" fmla="*/ 0 w 130"/>
                  <a:gd name="T1" fmla="*/ 0 h 212"/>
                  <a:gd name="T2" fmla="*/ 0 w 130"/>
                  <a:gd name="T3" fmla="*/ 0 h 212"/>
                  <a:gd name="T4" fmla="*/ 0 w 130"/>
                  <a:gd name="T5" fmla="*/ 0 h 212"/>
                  <a:gd name="T6" fmla="*/ 0 w 130"/>
                  <a:gd name="T7" fmla="*/ 0 h 212"/>
                  <a:gd name="T8" fmla="*/ 0 w 130"/>
                  <a:gd name="T9" fmla="*/ 0 h 212"/>
                  <a:gd name="T10" fmla="*/ 0 w 130"/>
                  <a:gd name="T11" fmla="*/ 0 h 212"/>
                  <a:gd name="T12" fmla="*/ 0 w 130"/>
                  <a:gd name="T13" fmla="*/ 0 h 212"/>
                  <a:gd name="T14" fmla="*/ 0 w 130"/>
                  <a:gd name="T15" fmla="*/ 0 h 212"/>
                  <a:gd name="T16" fmla="*/ 0 w 130"/>
                  <a:gd name="T17" fmla="*/ 0 h 212"/>
                  <a:gd name="T18" fmla="*/ 0 w 130"/>
                  <a:gd name="T19" fmla="*/ 0 h 212"/>
                  <a:gd name="T20" fmla="*/ 0 w 130"/>
                  <a:gd name="T21" fmla="*/ 0 h 212"/>
                  <a:gd name="T22" fmla="*/ 0 w 130"/>
                  <a:gd name="T23" fmla="*/ 0 h 212"/>
                  <a:gd name="T24" fmla="*/ 0 w 130"/>
                  <a:gd name="T25" fmla="*/ 0 h 212"/>
                  <a:gd name="T26" fmla="*/ 0 w 130"/>
                  <a:gd name="T27" fmla="*/ 0 h 212"/>
                  <a:gd name="T28" fmla="*/ 0 w 130"/>
                  <a:gd name="T29" fmla="*/ 0 h 212"/>
                  <a:gd name="T30" fmla="*/ 0 w 130"/>
                  <a:gd name="T31" fmla="*/ 0 h 212"/>
                  <a:gd name="T32" fmla="*/ 0 w 130"/>
                  <a:gd name="T33" fmla="*/ 0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212">
                    <a:moveTo>
                      <a:pt x="0" y="212"/>
                    </a:moveTo>
                    <a:lnTo>
                      <a:pt x="7" y="191"/>
                    </a:lnTo>
                    <a:lnTo>
                      <a:pt x="18" y="167"/>
                    </a:lnTo>
                    <a:lnTo>
                      <a:pt x="33" y="142"/>
                    </a:lnTo>
                    <a:lnTo>
                      <a:pt x="51" y="113"/>
                    </a:lnTo>
                    <a:lnTo>
                      <a:pt x="70" y="84"/>
                    </a:lnTo>
                    <a:lnTo>
                      <a:pt x="90" y="55"/>
                    </a:lnTo>
                    <a:lnTo>
                      <a:pt x="111" y="28"/>
                    </a:lnTo>
                    <a:lnTo>
                      <a:pt x="130" y="0"/>
                    </a:lnTo>
                    <a:lnTo>
                      <a:pt x="120" y="31"/>
                    </a:lnTo>
                    <a:lnTo>
                      <a:pt x="106" y="60"/>
                    </a:lnTo>
                    <a:lnTo>
                      <a:pt x="90" y="88"/>
                    </a:lnTo>
                    <a:lnTo>
                      <a:pt x="74" y="113"/>
                    </a:lnTo>
                    <a:lnTo>
                      <a:pt x="55" y="137"/>
                    </a:lnTo>
                    <a:lnTo>
                      <a:pt x="37" y="163"/>
                    </a:lnTo>
                    <a:lnTo>
                      <a:pt x="18" y="187"/>
                    </a:lnTo>
                    <a:lnTo>
                      <a:pt x="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1" name="Freeform 39"/>
              <p:cNvSpPr>
                <a:spLocks/>
              </p:cNvSpPr>
              <p:nvPr/>
            </p:nvSpPr>
            <p:spPr bwMode="auto">
              <a:xfrm>
                <a:off x="2551" y="2434"/>
                <a:ext cx="86" cy="79"/>
              </a:xfrm>
              <a:custGeom>
                <a:avLst/>
                <a:gdLst>
                  <a:gd name="T0" fmla="*/ 0 w 296"/>
                  <a:gd name="T1" fmla="*/ 0 h 310"/>
                  <a:gd name="T2" fmla="*/ 0 w 296"/>
                  <a:gd name="T3" fmla="*/ 0 h 310"/>
                  <a:gd name="T4" fmla="*/ 0 w 296"/>
                  <a:gd name="T5" fmla="*/ 0 h 310"/>
                  <a:gd name="T6" fmla="*/ 0 w 296"/>
                  <a:gd name="T7" fmla="*/ 0 h 310"/>
                  <a:gd name="T8" fmla="*/ 0 w 296"/>
                  <a:gd name="T9" fmla="*/ 0 h 310"/>
                  <a:gd name="T10" fmla="*/ 0 w 296"/>
                  <a:gd name="T11" fmla="*/ 0 h 310"/>
                  <a:gd name="T12" fmla="*/ 0 w 296"/>
                  <a:gd name="T13" fmla="*/ 0 h 310"/>
                  <a:gd name="T14" fmla="*/ 0 w 296"/>
                  <a:gd name="T15" fmla="*/ 0 h 310"/>
                  <a:gd name="T16" fmla="*/ 0 w 296"/>
                  <a:gd name="T17" fmla="*/ 0 h 310"/>
                  <a:gd name="T18" fmla="*/ 0 w 296"/>
                  <a:gd name="T19" fmla="*/ 0 h 310"/>
                  <a:gd name="T20" fmla="*/ 0 w 296"/>
                  <a:gd name="T21" fmla="*/ 0 h 310"/>
                  <a:gd name="T22" fmla="*/ 0 w 296"/>
                  <a:gd name="T23" fmla="*/ 0 h 310"/>
                  <a:gd name="T24" fmla="*/ 0 w 296"/>
                  <a:gd name="T25" fmla="*/ 0 h 310"/>
                  <a:gd name="T26" fmla="*/ 0 w 296"/>
                  <a:gd name="T27" fmla="*/ 0 h 310"/>
                  <a:gd name="T28" fmla="*/ 0 w 296"/>
                  <a:gd name="T29" fmla="*/ 0 h 310"/>
                  <a:gd name="T30" fmla="*/ 0 w 296"/>
                  <a:gd name="T31" fmla="*/ 0 h 310"/>
                  <a:gd name="T32" fmla="*/ 0 w 296"/>
                  <a:gd name="T33" fmla="*/ 0 h 310"/>
                  <a:gd name="T34" fmla="*/ 0 w 296"/>
                  <a:gd name="T35" fmla="*/ 0 h 310"/>
                  <a:gd name="T36" fmla="*/ 0 w 296"/>
                  <a:gd name="T37" fmla="*/ 0 h 310"/>
                  <a:gd name="T38" fmla="*/ 0 w 296"/>
                  <a:gd name="T39" fmla="*/ 0 h 310"/>
                  <a:gd name="T40" fmla="*/ 0 w 296"/>
                  <a:gd name="T41" fmla="*/ 0 h 310"/>
                  <a:gd name="T42" fmla="*/ 0 w 296"/>
                  <a:gd name="T43" fmla="*/ 0 h 310"/>
                  <a:gd name="T44" fmla="*/ 0 w 296"/>
                  <a:gd name="T45" fmla="*/ 0 h 310"/>
                  <a:gd name="T46" fmla="*/ 0 w 296"/>
                  <a:gd name="T47" fmla="*/ 0 h 310"/>
                  <a:gd name="T48" fmla="*/ 0 w 296"/>
                  <a:gd name="T49" fmla="*/ 0 h 310"/>
                  <a:gd name="T50" fmla="*/ 0 w 296"/>
                  <a:gd name="T51" fmla="*/ 0 h 310"/>
                  <a:gd name="T52" fmla="*/ 0 w 296"/>
                  <a:gd name="T53" fmla="*/ 0 h 310"/>
                  <a:gd name="T54" fmla="*/ 0 w 296"/>
                  <a:gd name="T55" fmla="*/ 0 h 310"/>
                  <a:gd name="T56" fmla="*/ 0 w 296"/>
                  <a:gd name="T57" fmla="*/ 0 h 310"/>
                  <a:gd name="T58" fmla="*/ 0 w 296"/>
                  <a:gd name="T59" fmla="*/ 0 h 310"/>
                  <a:gd name="T60" fmla="*/ 0 w 296"/>
                  <a:gd name="T61" fmla="*/ 0 h 310"/>
                  <a:gd name="T62" fmla="*/ 0 w 296"/>
                  <a:gd name="T63" fmla="*/ 0 h 310"/>
                  <a:gd name="T64" fmla="*/ 0 w 296"/>
                  <a:gd name="T65" fmla="*/ 0 h 310"/>
                  <a:gd name="T66" fmla="*/ 0 w 296"/>
                  <a:gd name="T67" fmla="*/ 0 h 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6" h="310">
                    <a:moveTo>
                      <a:pt x="119" y="268"/>
                    </a:moveTo>
                    <a:lnTo>
                      <a:pt x="109" y="278"/>
                    </a:lnTo>
                    <a:lnTo>
                      <a:pt x="97" y="288"/>
                    </a:lnTo>
                    <a:lnTo>
                      <a:pt x="84" y="295"/>
                    </a:lnTo>
                    <a:lnTo>
                      <a:pt x="71" y="300"/>
                    </a:lnTo>
                    <a:lnTo>
                      <a:pt x="56" y="305"/>
                    </a:lnTo>
                    <a:lnTo>
                      <a:pt x="42" y="308"/>
                    </a:lnTo>
                    <a:lnTo>
                      <a:pt x="26" y="310"/>
                    </a:lnTo>
                    <a:lnTo>
                      <a:pt x="11" y="310"/>
                    </a:lnTo>
                    <a:lnTo>
                      <a:pt x="0" y="293"/>
                    </a:lnTo>
                    <a:lnTo>
                      <a:pt x="2" y="278"/>
                    </a:lnTo>
                    <a:lnTo>
                      <a:pt x="10" y="263"/>
                    </a:lnTo>
                    <a:lnTo>
                      <a:pt x="23" y="249"/>
                    </a:lnTo>
                    <a:lnTo>
                      <a:pt x="41" y="234"/>
                    </a:lnTo>
                    <a:lnTo>
                      <a:pt x="59" y="219"/>
                    </a:lnTo>
                    <a:lnTo>
                      <a:pt x="76" y="204"/>
                    </a:lnTo>
                    <a:lnTo>
                      <a:pt x="90" y="189"/>
                    </a:lnTo>
                    <a:lnTo>
                      <a:pt x="109" y="169"/>
                    </a:lnTo>
                    <a:lnTo>
                      <a:pt x="125" y="149"/>
                    </a:lnTo>
                    <a:lnTo>
                      <a:pt x="142" y="130"/>
                    </a:lnTo>
                    <a:lnTo>
                      <a:pt x="158" y="109"/>
                    </a:lnTo>
                    <a:lnTo>
                      <a:pt x="175" y="90"/>
                    </a:lnTo>
                    <a:lnTo>
                      <a:pt x="193" y="70"/>
                    </a:lnTo>
                    <a:lnTo>
                      <a:pt x="211" y="52"/>
                    </a:lnTo>
                    <a:lnTo>
                      <a:pt x="231" y="34"/>
                    </a:lnTo>
                    <a:lnTo>
                      <a:pt x="239" y="30"/>
                    </a:lnTo>
                    <a:lnTo>
                      <a:pt x="247" y="25"/>
                    </a:lnTo>
                    <a:lnTo>
                      <a:pt x="255" y="22"/>
                    </a:lnTo>
                    <a:lnTo>
                      <a:pt x="263" y="17"/>
                    </a:lnTo>
                    <a:lnTo>
                      <a:pt x="271" y="12"/>
                    </a:lnTo>
                    <a:lnTo>
                      <a:pt x="280" y="9"/>
                    </a:lnTo>
                    <a:lnTo>
                      <a:pt x="288" y="4"/>
                    </a:lnTo>
                    <a:lnTo>
                      <a:pt x="296" y="0"/>
                    </a:lnTo>
                    <a:lnTo>
                      <a:pt x="119"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2" name="Freeform 40"/>
              <p:cNvSpPr>
                <a:spLocks/>
              </p:cNvSpPr>
              <p:nvPr/>
            </p:nvSpPr>
            <p:spPr bwMode="auto">
              <a:xfrm>
                <a:off x="2568" y="2521"/>
                <a:ext cx="16" cy="17"/>
              </a:xfrm>
              <a:custGeom>
                <a:avLst/>
                <a:gdLst>
                  <a:gd name="T0" fmla="*/ 0 w 55"/>
                  <a:gd name="T1" fmla="*/ 0 h 67"/>
                  <a:gd name="T2" fmla="*/ 0 w 55"/>
                  <a:gd name="T3" fmla="*/ 0 h 67"/>
                  <a:gd name="T4" fmla="*/ 0 w 55"/>
                  <a:gd name="T5" fmla="*/ 0 h 67"/>
                  <a:gd name="T6" fmla="*/ 0 w 55"/>
                  <a:gd name="T7" fmla="*/ 0 h 67"/>
                  <a:gd name="T8" fmla="*/ 0 w 55"/>
                  <a:gd name="T9" fmla="*/ 0 h 67"/>
                  <a:gd name="T10" fmla="*/ 0 w 55"/>
                  <a:gd name="T11" fmla="*/ 0 h 67"/>
                  <a:gd name="T12" fmla="*/ 0 w 55"/>
                  <a:gd name="T13" fmla="*/ 0 h 67"/>
                  <a:gd name="T14" fmla="*/ 0 w 55"/>
                  <a:gd name="T15" fmla="*/ 0 h 67"/>
                  <a:gd name="T16" fmla="*/ 0 w 55"/>
                  <a:gd name="T17" fmla="*/ 0 h 67"/>
                  <a:gd name="T18" fmla="*/ 0 w 55"/>
                  <a:gd name="T19" fmla="*/ 0 h 67"/>
                  <a:gd name="T20" fmla="*/ 0 w 55"/>
                  <a:gd name="T21" fmla="*/ 0 h 67"/>
                  <a:gd name="T22" fmla="*/ 0 w 55"/>
                  <a:gd name="T23" fmla="*/ 0 h 67"/>
                  <a:gd name="T24" fmla="*/ 0 w 55"/>
                  <a:gd name="T25" fmla="*/ 0 h 67"/>
                  <a:gd name="T26" fmla="*/ 0 w 55"/>
                  <a:gd name="T27" fmla="*/ 0 h 67"/>
                  <a:gd name="T28" fmla="*/ 0 w 55"/>
                  <a:gd name="T29" fmla="*/ 0 h 67"/>
                  <a:gd name="T30" fmla="*/ 0 w 55"/>
                  <a:gd name="T31" fmla="*/ 0 h 67"/>
                  <a:gd name="T32" fmla="*/ 0 w 55"/>
                  <a:gd name="T33" fmla="*/ 0 h 67"/>
                  <a:gd name="T34" fmla="*/ 0 w 55"/>
                  <a:gd name="T35" fmla="*/ 0 h 67"/>
                  <a:gd name="T36" fmla="*/ 0 w 55"/>
                  <a:gd name="T37" fmla="*/ 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67">
                    <a:moveTo>
                      <a:pt x="51" y="25"/>
                    </a:moveTo>
                    <a:lnTo>
                      <a:pt x="55" y="25"/>
                    </a:lnTo>
                    <a:lnTo>
                      <a:pt x="49" y="31"/>
                    </a:lnTo>
                    <a:lnTo>
                      <a:pt x="43" y="37"/>
                    </a:lnTo>
                    <a:lnTo>
                      <a:pt x="36" y="43"/>
                    </a:lnTo>
                    <a:lnTo>
                      <a:pt x="29" y="47"/>
                    </a:lnTo>
                    <a:lnTo>
                      <a:pt x="22" y="53"/>
                    </a:lnTo>
                    <a:lnTo>
                      <a:pt x="15" y="58"/>
                    </a:lnTo>
                    <a:lnTo>
                      <a:pt x="7" y="62"/>
                    </a:lnTo>
                    <a:lnTo>
                      <a:pt x="0" y="67"/>
                    </a:lnTo>
                    <a:lnTo>
                      <a:pt x="5" y="55"/>
                    </a:lnTo>
                    <a:lnTo>
                      <a:pt x="13" y="43"/>
                    </a:lnTo>
                    <a:lnTo>
                      <a:pt x="21" y="30"/>
                    </a:lnTo>
                    <a:lnTo>
                      <a:pt x="26" y="15"/>
                    </a:lnTo>
                    <a:lnTo>
                      <a:pt x="37" y="0"/>
                    </a:lnTo>
                    <a:lnTo>
                      <a:pt x="38" y="8"/>
                    </a:lnTo>
                    <a:lnTo>
                      <a:pt x="40" y="14"/>
                    </a:lnTo>
                    <a:lnTo>
                      <a:pt x="45" y="21"/>
                    </a:lnTo>
                    <a:lnTo>
                      <a:pt x="51" y="2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3" name="Freeform 41"/>
              <p:cNvSpPr>
                <a:spLocks/>
              </p:cNvSpPr>
              <p:nvPr/>
            </p:nvSpPr>
            <p:spPr bwMode="auto">
              <a:xfrm>
                <a:off x="2662" y="2345"/>
                <a:ext cx="61" cy="73"/>
              </a:xfrm>
              <a:custGeom>
                <a:avLst/>
                <a:gdLst>
                  <a:gd name="T0" fmla="*/ 0 w 211"/>
                  <a:gd name="T1" fmla="*/ 0 h 288"/>
                  <a:gd name="T2" fmla="*/ 0 w 211"/>
                  <a:gd name="T3" fmla="*/ 0 h 288"/>
                  <a:gd name="T4" fmla="*/ 0 w 211"/>
                  <a:gd name="T5" fmla="*/ 0 h 288"/>
                  <a:gd name="T6" fmla="*/ 0 w 211"/>
                  <a:gd name="T7" fmla="*/ 0 h 288"/>
                  <a:gd name="T8" fmla="*/ 0 w 211"/>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88">
                    <a:moveTo>
                      <a:pt x="193" y="0"/>
                    </a:moveTo>
                    <a:lnTo>
                      <a:pt x="0" y="280"/>
                    </a:lnTo>
                    <a:lnTo>
                      <a:pt x="15" y="288"/>
                    </a:lnTo>
                    <a:lnTo>
                      <a:pt x="211" y="6"/>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4" name="Text Box 42"/>
              <p:cNvSpPr txBox="1">
                <a:spLocks noChangeArrowheads="1"/>
              </p:cNvSpPr>
              <p:nvPr/>
            </p:nvSpPr>
            <p:spPr bwMode="auto">
              <a:xfrm rot="541407">
                <a:off x="2432" y="2276"/>
                <a:ext cx="327" cy="12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800" b="1">
                    <a:solidFill>
                      <a:schemeClr val="bg1"/>
                    </a:solidFill>
                    <a:cs typeface="Arial" pitchFamily="34" charset="0"/>
                  </a:rPr>
                  <a:t>Loan</a:t>
                </a:r>
              </a:p>
            </p:txBody>
          </p:sp>
        </p:grpSp>
      </p:grpSp>
      <p:grpSp>
        <p:nvGrpSpPr>
          <p:cNvPr id="249899" name="Group 43"/>
          <p:cNvGrpSpPr>
            <a:grpSpLocks/>
          </p:cNvGrpSpPr>
          <p:nvPr/>
        </p:nvGrpSpPr>
        <p:grpSpPr bwMode="auto">
          <a:xfrm>
            <a:off x="-128588" y="2452756"/>
            <a:ext cx="1777776" cy="3521008"/>
            <a:chOff x="76" y="1186"/>
            <a:chExt cx="1249" cy="2474"/>
          </a:xfrm>
        </p:grpSpPr>
        <p:sp>
          <p:nvSpPr>
            <p:cNvPr id="15374" name="WordArt 44"/>
            <p:cNvSpPr>
              <a:spLocks noChangeArrowheads="1" noChangeShapeType="1" noTextEdit="1"/>
            </p:cNvSpPr>
            <p:nvPr/>
          </p:nvSpPr>
          <p:spPr bwMode="auto">
            <a:xfrm>
              <a:off x="463" y="3441"/>
              <a:ext cx="588" cy="219"/>
            </a:xfrm>
            <a:prstGeom prst="rect">
              <a:avLst/>
            </a:prstGeom>
          </p:spPr>
          <p:txBody>
            <a:bodyPr wrap="none" fromWordArt="1">
              <a:prstTxWarp prst="textPlain">
                <a:avLst>
                  <a:gd name="adj" fmla="val 50000"/>
                </a:avLst>
              </a:prstTxWarp>
            </a:bodyPr>
            <a:lstStyle/>
            <a:p>
              <a:pPr algn="ctr"/>
              <a:r>
                <a:rPr lang="en-GB" sz="3600" kern="10">
                  <a:ln w="9525">
                    <a:solidFill>
                      <a:schemeClr val="tx1"/>
                    </a:solidFill>
                    <a:round/>
                    <a:headEnd/>
                    <a:tailEnd/>
                  </a:ln>
                  <a:solidFill>
                    <a:srgbClr val="FFCC00"/>
                  </a:solidFill>
                  <a:latin typeface="Arial Black"/>
                </a:rPr>
                <a:t>1960s</a:t>
              </a:r>
            </a:p>
          </p:txBody>
        </p:sp>
        <p:pic>
          <p:nvPicPr>
            <p:cNvPr id="15375" name="Picture 45" desc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 y="2105"/>
              <a:ext cx="1021"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AutoShape 46"/>
            <p:cNvSpPr>
              <a:spLocks noChangeArrowheads="1"/>
            </p:cNvSpPr>
            <p:nvPr/>
          </p:nvSpPr>
          <p:spPr bwMode="auto">
            <a:xfrm>
              <a:off x="76" y="1186"/>
              <a:ext cx="1249" cy="821"/>
            </a:xfrm>
            <a:prstGeom prst="wedgeEllipseCallout">
              <a:avLst>
                <a:gd name="adj1" fmla="val -7163"/>
                <a:gd name="adj2" fmla="val 7210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dirty="0">
                  <a:cs typeface="Arial" pitchFamily="34" charset="0"/>
                </a:rPr>
                <a:t>I made millions </a:t>
              </a:r>
              <a:r>
                <a:rPr lang="en-GB" altLang="en-US" sz="1400" dirty="0" smtClean="0">
                  <a:cs typeface="Arial" pitchFamily="34" charset="0"/>
                </a:rPr>
                <a:t>ordering against  </a:t>
              </a:r>
              <a:r>
                <a:rPr lang="en-GB" altLang="en-US" sz="1400" dirty="0" err="1">
                  <a:cs typeface="Arial" pitchFamily="34" charset="0"/>
                </a:rPr>
                <a:t>timecharters</a:t>
              </a:r>
              <a:endParaRPr lang="en-US" altLang="en-US" sz="1200" dirty="0">
                <a:cs typeface="Arial" pitchFamily="34" charset="0"/>
              </a:endParaRPr>
            </a:p>
          </p:txBody>
        </p:sp>
      </p:grpSp>
      <p:grpSp>
        <p:nvGrpSpPr>
          <p:cNvPr id="2" name="Group 1"/>
          <p:cNvGrpSpPr>
            <a:grpSpLocks/>
          </p:cNvGrpSpPr>
          <p:nvPr/>
        </p:nvGrpSpPr>
        <p:grpSpPr bwMode="auto">
          <a:xfrm>
            <a:off x="6894285" y="2349500"/>
            <a:ext cx="2203677" cy="3609975"/>
            <a:chOff x="6565192" y="1928161"/>
            <a:chExt cx="2375609" cy="3892123"/>
          </a:xfrm>
        </p:grpSpPr>
        <p:pic>
          <p:nvPicPr>
            <p:cNvPr id="15371" name="Picture 5" descr="MV5BMTQwODg4NTY3NV5BMl5BanBnXkFtZTYwNDk4MTI2"/>
            <p:cNvPicPr>
              <a:picLocks noChangeAspect="1" noChangeArrowheads="1"/>
            </p:cNvPicPr>
            <p:nvPr/>
          </p:nvPicPr>
          <p:blipFill>
            <a:blip r:embed="rId6">
              <a:extLst>
                <a:ext uri="{28A0092B-C50C-407E-A947-70E740481C1C}">
                  <a14:useLocalDpi xmlns:a14="http://schemas.microsoft.com/office/drawing/2010/main" val="0"/>
                </a:ext>
              </a:extLst>
            </a:blip>
            <a:srcRect r="22440"/>
            <a:stretch>
              <a:fillRect/>
            </a:stretch>
          </p:blipFill>
          <p:spPr bwMode="auto">
            <a:xfrm>
              <a:off x="7156451" y="3318767"/>
              <a:ext cx="1784350" cy="19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WordArt 15"/>
            <p:cNvSpPr>
              <a:spLocks noChangeArrowheads="1" noChangeShapeType="1" noTextEdit="1"/>
            </p:cNvSpPr>
            <p:nvPr/>
          </p:nvSpPr>
          <p:spPr bwMode="auto">
            <a:xfrm>
              <a:off x="7629525" y="5468877"/>
              <a:ext cx="844709" cy="351407"/>
            </a:xfrm>
            <a:prstGeom prst="rect">
              <a:avLst/>
            </a:prstGeom>
          </p:spPr>
          <p:txBody>
            <a:bodyPr wrap="none" fromWordArt="1">
              <a:prstTxWarp prst="textPlain">
                <a:avLst>
                  <a:gd name="adj" fmla="val 50000"/>
                </a:avLst>
              </a:prstTxWarp>
            </a:bodyPr>
            <a:lstStyle/>
            <a:p>
              <a:pPr algn="ctr"/>
              <a:r>
                <a:rPr lang="en-GB" sz="3600" kern="10">
                  <a:ln w="9525">
                    <a:solidFill>
                      <a:schemeClr val="tx1"/>
                    </a:solidFill>
                    <a:round/>
                    <a:headEnd/>
                    <a:tailEnd/>
                  </a:ln>
                  <a:solidFill>
                    <a:srgbClr val="333333"/>
                  </a:solidFill>
                  <a:latin typeface="Arial Black"/>
                </a:rPr>
                <a:t>2010s</a:t>
              </a:r>
            </a:p>
          </p:txBody>
        </p:sp>
        <p:sp>
          <p:nvSpPr>
            <p:cNvPr id="15373" name="AutoShape 17"/>
            <p:cNvSpPr>
              <a:spLocks noChangeArrowheads="1"/>
            </p:cNvSpPr>
            <p:nvPr/>
          </p:nvSpPr>
          <p:spPr bwMode="auto">
            <a:xfrm>
              <a:off x="6565192" y="1928161"/>
              <a:ext cx="2262127" cy="1271162"/>
            </a:xfrm>
            <a:prstGeom prst="wedgeEllipseCallout">
              <a:avLst>
                <a:gd name="adj1" fmla="val -356"/>
                <a:gd name="adj2" fmla="val 78439"/>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b="1" dirty="0" smtClean="0">
                  <a:solidFill>
                    <a:schemeClr val="bg1"/>
                  </a:solidFill>
                  <a:cs typeface="Arial" pitchFamily="34" charset="0"/>
                </a:rPr>
                <a:t>One of those nice shipyards arranged some credit, sir</a:t>
              </a:r>
              <a:endParaRPr lang="en-US" altLang="en-US" sz="1200" b="1" dirty="0">
                <a:solidFill>
                  <a:schemeClr val="bg1"/>
                </a:solidFill>
                <a:cs typeface="Arial" pitchFamily="34" charset="0"/>
              </a:endParaRPr>
            </a:p>
          </p:txBody>
        </p:sp>
      </p:grpSp>
      <p:sp>
        <p:nvSpPr>
          <p:cNvPr id="15368" name="Line 4"/>
          <p:cNvSpPr>
            <a:spLocks noChangeShapeType="1"/>
          </p:cNvSpPr>
          <p:nvPr/>
        </p:nvSpPr>
        <p:spPr bwMode="auto">
          <a:xfrm flipV="1">
            <a:off x="422275" y="1557338"/>
            <a:ext cx="8569325" cy="0"/>
          </a:xfrm>
          <a:prstGeom prst="line">
            <a:avLst/>
          </a:prstGeom>
          <a:noFill/>
          <a:ln w="889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9" name="WordArt 2"/>
          <p:cNvSpPr>
            <a:spLocks noChangeArrowheads="1" noChangeShapeType="1" noTextEdit="1"/>
          </p:cNvSpPr>
          <p:nvPr/>
        </p:nvSpPr>
        <p:spPr bwMode="auto">
          <a:xfrm>
            <a:off x="866344" y="396421"/>
            <a:ext cx="7359650" cy="876300"/>
          </a:xfrm>
          <a:prstGeom prst="rect">
            <a:avLst/>
          </a:prstGeom>
        </p:spPr>
        <p:txBody>
          <a:bodyPr wrap="none" fromWordArt="1">
            <a:prstTxWarp prst="textWave2">
              <a:avLst>
                <a:gd name="adj1" fmla="val 13005"/>
                <a:gd name="adj2" fmla="val 0"/>
              </a:avLst>
            </a:prstTxWarp>
          </a:bodyPr>
          <a:lstStyle/>
          <a:p>
            <a:pPr algn="ctr"/>
            <a:r>
              <a:rPr lang="en-GB" sz="3600" kern="10" dirty="0" smtClean="0">
                <a:ln w="9525">
                  <a:solidFill>
                    <a:srgbClr val="000000"/>
                  </a:solidFill>
                  <a:round/>
                  <a:headEnd/>
                  <a:tailEnd/>
                </a:ln>
                <a:latin typeface="Arial"/>
                <a:cs typeface="Arial"/>
              </a:rPr>
              <a:t>3. Newbuilding Contracts &amp; Major Investors</a:t>
            </a:r>
            <a:endParaRPr lang="en-GB" sz="3600" kern="10" dirty="0">
              <a:ln w="9525">
                <a:solidFill>
                  <a:srgbClr val="000000"/>
                </a:solidFill>
                <a:round/>
                <a:headEnd/>
                <a:tailEnd/>
              </a:ln>
              <a:latin typeface="Arial"/>
              <a:cs typeface="Arial"/>
            </a:endParaRPr>
          </a:p>
        </p:txBody>
      </p:sp>
      <p:sp>
        <p:nvSpPr>
          <p:cNvPr id="15370" name="Oval 50"/>
          <p:cNvSpPr>
            <a:spLocks noChangeArrowheads="1"/>
          </p:cNvSpPr>
          <p:nvPr/>
        </p:nvSpPr>
        <p:spPr bwMode="auto">
          <a:xfrm>
            <a:off x="92075" y="6564313"/>
            <a:ext cx="260350" cy="2936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800">
                <a:cs typeface="Arial" pitchFamily="34" charset="0"/>
              </a:rPr>
              <a:t>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492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1468</Words>
  <Application>Microsoft Macintosh PowerPoint</Application>
  <PresentationFormat>On-screen Show (4:3)</PresentationFormat>
  <Paragraphs>326</Paragraphs>
  <Slides>23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Default Design</vt:lpstr>
      <vt:lpstr>Chart</vt:lpstr>
      <vt:lpstr>Worksheet</vt:lpstr>
      <vt:lpstr>  SMM Press Conference   8th Sept 2014 World Shipbuilding Dr Professor Martin Stopford Managing Director, Clarkson Research </vt:lpstr>
      <vt:lpstr>PowerPoint Presentation</vt:lpstr>
      <vt:lpstr>PowerPoint Presentation</vt:lpstr>
      <vt:lpstr>PowerPoint Presentation</vt:lpstr>
      <vt:lpstr>Chart 2: Growth of Trade &amp; Cargo Fleet</vt:lpstr>
      <vt:lpstr>Chart 3: “Shadow” Surplus &amp; Laid Up Tonnage</vt:lpstr>
      <vt:lpstr>PowerPoint Presentation</vt:lpstr>
      <vt:lpstr>Chart 4: World GDP &amp; Sea Trade Growth</vt:lpstr>
      <vt:lpstr>PowerPoint Presentation</vt:lpstr>
      <vt:lpstr>Chart 5: Shipbuilding Orders 1963-2014</vt:lpstr>
      <vt:lpstr>Chart 6: Top Ten Shipping Investors First half 2014 by Investor Country of Domicile</vt:lpstr>
      <vt:lpstr>PowerPoint Presentation</vt:lpstr>
      <vt:lpstr>Chart 7: The Shipbuilding Cycle</vt:lpstr>
      <vt:lpstr>Chart 8: Number of Active Shipyards</vt:lpstr>
      <vt:lpstr>Chart 9: Average Yard Output 1998-2013</vt:lpstr>
      <vt:lpstr>Chart 10: World Cargo Ship Demolition</vt:lpstr>
      <vt:lpstr>PowerPoint Presentation</vt:lpstr>
      <vt:lpstr>PowerPoint Presentation</vt:lpstr>
      <vt:lpstr>PowerPoint Presentation</vt:lpstr>
      <vt:lpstr>PowerPoint Presentation</vt:lpstr>
      <vt:lpstr>Chart 13: Fuel Cost Versus Ship Cost</vt:lpstr>
      <vt:lpstr>Chart 14: Fuel Consumption 60,000 dwt Bulkers</vt:lpstr>
      <vt:lpstr>Chart 17: Conclusions</vt:lpstr>
    </vt:vector>
  </TitlesOfParts>
  <Company>Clarksons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rms</dc:creator>
  <cp:lastModifiedBy>Peter Nuttall</cp:lastModifiedBy>
  <cp:revision>188</cp:revision>
  <cp:lastPrinted>2014-08-27T18:28:44Z</cp:lastPrinted>
  <dcterms:created xsi:type="dcterms:W3CDTF">2012-05-11T09:46:10Z</dcterms:created>
  <dcterms:modified xsi:type="dcterms:W3CDTF">2015-11-15T05:10:16Z</dcterms:modified>
</cp:coreProperties>
</file>