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71"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8F376-1714-4C44-B273-237BA30EBB62}" type="datetimeFigureOut">
              <a:rPr lang="en-AU" smtClean="0"/>
              <a:t>17/12/2021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883AA-0889-48AC-9826-CCD162CCA6E5}" type="slidenum">
              <a:rPr lang="en-AU" smtClean="0"/>
              <a:t>‹#›</a:t>
            </a:fld>
            <a:endParaRPr lang="en-AU"/>
          </a:p>
        </p:txBody>
      </p:sp>
    </p:spTree>
    <p:extLst>
      <p:ext uri="{BB962C8B-B14F-4D97-AF65-F5344CB8AC3E}">
        <p14:creationId xmlns:p14="http://schemas.microsoft.com/office/powerpoint/2010/main" val="365684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a:t>
            </a:fld>
            <a:endParaRPr lang="en-AU"/>
          </a:p>
        </p:txBody>
      </p:sp>
    </p:spTree>
    <p:extLst>
      <p:ext uri="{BB962C8B-B14F-4D97-AF65-F5344CB8AC3E}">
        <p14:creationId xmlns:p14="http://schemas.microsoft.com/office/powerpoint/2010/main" val="41490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10</a:t>
            </a:fld>
            <a:endParaRPr lang="en-AU"/>
          </a:p>
        </p:txBody>
      </p:sp>
    </p:spTree>
    <p:extLst>
      <p:ext uri="{BB962C8B-B14F-4D97-AF65-F5344CB8AC3E}">
        <p14:creationId xmlns:p14="http://schemas.microsoft.com/office/powerpoint/2010/main" val="3697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11</a:t>
            </a:fld>
            <a:endParaRPr lang="en-AU"/>
          </a:p>
        </p:txBody>
      </p:sp>
    </p:spTree>
    <p:extLst>
      <p:ext uri="{BB962C8B-B14F-4D97-AF65-F5344CB8AC3E}">
        <p14:creationId xmlns:p14="http://schemas.microsoft.com/office/powerpoint/2010/main" val="66277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12</a:t>
            </a:fld>
            <a:endParaRPr lang="en-AU"/>
          </a:p>
        </p:txBody>
      </p:sp>
    </p:spTree>
    <p:extLst>
      <p:ext uri="{BB962C8B-B14F-4D97-AF65-F5344CB8AC3E}">
        <p14:creationId xmlns:p14="http://schemas.microsoft.com/office/powerpoint/2010/main" val="259978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13</a:t>
            </a:fld>
            <a:endParaRPr lang="en-AU"/>
          </a:p>
        </p:txBody>
      </p:sp>
    </p:spTree>
    <p:extLst>
      <p:ext uri="{BB962C8B-B14F-4D97-AF65-F5344CB8AC3E}">
        <p14:creationId xmlns:p14="http://schemas.microsoft.com/office/powerpoint/2010/main" val="197981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14</a:t>
            </a:fld>
            <a:endParaRPr lang="en-AU"/>
          </a:p>
        </p:txBody>
      </p:sp>
    </p:spTree>
    <p:extLst>
      <p:ext uri="{BB962C8B-B14F-4D97-AF65-F5344CB8AC3E}">
        <p14:creationId xmlns:p14="http://schemas.microsoft.com/office/powerpoint/2010/main" val="226719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15</a:t>
            </a:fld>
            <a:endParaRPr lang="en-AU"/>
          </a:p>
        </p:txBody>
      </p:sp>
    </p:spTree>
    <p:extLst>
      <p:ext uri="{BB962C8B-B14F-4D97-AF65-F5344CB8AC3E}">
        <p14:creationId xmlns:p14="http://schemas.microsoft.com/office/powerpoint/2010/main" val="141177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16</a:t>
            </a:fld>
            <a:endParaRPr lang="en-AU"/>
          </a:p>
        </p:txBody>
      </p:sp>
    </p:spTree>
    <p:extLst>
      <p:ext uri="{BB962C8B-B14F-4D97-AF65-F5344CB8AC3E}">
        <p14:creationId xmlns:p14="http://schemas.microsoft.com/office/powerpoint/2010/main" val="406989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2</a:t>
            </a:fld>
            <a:endParaRPr lang="en-AU"/>
          </a:p>
        </p:txBody>
      </p:sp>
    </p:spTree>
    <p:extLst>
      <p:ext uri="{BB962C8B-B14F-4D97-AF65-F5344CB8AC3E}">
        <p14:creationId xmlns:p14="http://schemas.microsoft.com/office/powerpoint/2010/main" val="299291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3</a:t>
            </a:fld>
            <a:endParaRPr lang="en-AU"/>
          </a:p>
        </p:txBody>
      </p:sp>
    </p:spTree>
    <p:extLst>
      <p:ext uri="{BB962C8B-B14F-4D97-AF65-F5344CB8AC3E}">
        <p14:creationId xmlns:p14="http://schemas.microsoft.com/office/powerpoint/2010/main" val="75910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4</a:t>
            </a:fld>
            <a:endParaRPr lang="en-AU"/>
          </a:p>
        </p:txBody>
      </p:sp>
    </p:spTree>
    <p:extLst>
      <p:ext uri="{BB962C8B-B14F-4D97-AF65-F5344CB8AC3E}">
        <p14:creationId xmlns:p14="http://schemas.microsoft.com/office/powerpoint/2010/main" val="349909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5</a:t>
            </a:fld>
            <a:endParaRPr lang="en-AU"/>
          </a:p>
        </p:txBody>
      </p:sp>
    </p:spTree>
    <p:extLst>
      <p:ext uri="{BB962C8B-B14F-4D97-AF65-F5344CB8AC3E}">
        <p14:creationId xmlns:p14="http://schemas.microsoft.com/office/powerpoint/2010/main" val="207056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6</a:t>
            </a:fld>
            <a:endParaRPr lang="en-AU"/>
          </a:p>
        </p:txBody>
      </p:sp>
    </p:spTree>
    <p:extLst>
      <p:ext uri="{BB962C8B-B14F-4D97-AF65-F5344CB8AC3E}">
        <p14:creationId xmlns:p14="http://schemas.microsoft.com/office/powerpoint/2010/main" val="365051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7</a:t>
            </a:fld>
            <a:endParaRPr lang="en-AU"/>
          </a:p>
        </p:txBody>
      </p:sp>
    </p:spTree>
    <p:extLst>
      <p:ext uri="{BB962C8B-B14F-4D97-AF65-F5344CB8AC3E}">
        <p14:creationId xmlns:p14="http://schemas.microsoft.com/office/powerpoint/2010/main" val="368223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8</a:t>
            </a:fld>
            <a:endParaRPr lang="en-AU"/>
          </a:p>
        </p:txBody>
      </p:sp>
    </p:spTree>
    <p:extLst>
      <p:ext uri="{BB962C8B-B14F-4D97-AF65-F5344CB8AC3E}">
        <p14:creationId xmlns:p14="http://schemas.microsoft.com/office/powerpoint/2010/main" val="118185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BB883AA-0889-48AC-9826-CCD162CCA6E5}" type="slidenum">
              <a:rPr lang="en-AU" smtClean="0"/>
              <a:t>9</a:t>
            </a:fld>
            <a:endParaRPr lang="en-AU"/>
          </a:p>
        </p:txBody>
      </p:sp>
    </p:spTree>
    <p:extLst>
      <p:ext uri="{BB962C8B-B14F-4D97-AF65-F5344CB8AC3E}">
        <p14:creationId xmlns:p14="http://schemas.microsoft.com/office/powerpoint/2010/main" val="276406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96B833C-A3F9-4E45-BBF8-26EC84A46DD3}" type="datetimeFigureOut">
              <a:rPr lang="en-AU" smtClean="0"/>
              <a:t>17/12/2021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108269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96B833C-A3F9-4E45-BBF8-26EC84A46DD3}" type="datetimeFigureOut">
              <a:rPr lang="en-AU" smtClean="0"/>
              <a:t>17/12/2021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289497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96B833C-A3F9-4E45-BBF8-26EC84A46DD3}" type="datetimeFigureOut">
              <a:rPr lang="en-AU" smtClean="0"/>
              <a:t>17/12/2021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340436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96B833C-A3F9-4E45-BBF8-26EC84A46DD3}" type="datetimeFigureOut">
              <a:rPr lang="en-AU" smtClean="0"/>
              <a:t>17/12/2021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41827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B833C-A3F9-4E45-BBF8-26EC84A46DD3}" type="datetimeFigureOut">
              <a:rPr lang="en-AU" smtClean="0"/>
              <a:t>17/12/2021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135573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96B833C-A3F9-4E45-BBF8-26EC84A46DD3}" type="datetimeFigureOut">
              <a:rPr lang="en-AU" smtClean="0"/>
              <a:t>17/12/2021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308744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96B833C-A3F9-4E45-BBF8-26EC84A46DD3}" type="datetimeFigureOut">
              <a:rPr lang="en-AU" smtClean="0"/>
              <a:t>17/12/2021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257269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96B833C-A3F9-4E45-BBF8-26EC84A46DD3}" type="datetimeFigureOut">
              <a:rPr lang="en-AU" smtClean="0"/>
              <a:t>17/12/2021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137143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B833C-A3F9-4E45-BBF8-26EC84A46DD3}" type="datetimeFigureOut">
              <a:rPr lang="en-AU" smtClean="0"/>
              <a:t>17/12/2021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280468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B833C-A3F9-4E45-BBF8-26EC84A46DD3}" type="datetimeFigureOut">
              <a:rPr lang="en-AU" smtClean="0"/>
              <a:t>17/12/2021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343077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B833C-A3F9-4E45-BBF8-26EC84A46DD3}" type="datetimeFigureOut">
              <a:rPr lang="en-AU" smtClean="0"/>
              <a:t>17/12/2021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98122D5-49ED-449E-8FBF-58C734936E98}" type="slidenum">
              <a:rPr lang="en-AU" smtClean="0"/>
              <a:t>‹#›</a:t>
            </a:fld>
            <a:endParaRPr lang="en-AU"/>
          </a:p>
        </p:txBody>
      </p:sp>
    </p:spTree>
    <p:extLst>
      <p:ext uri="{BB962C8B-B14F-4D97-AF65-F5344CB8AC3E}">
        <p14:creationId xmlns:p14="http://schemas.microsoft.com/office/powerpoint/2010/main" val="281686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B833C-A3F9-4E45-BBF8-26EC84A46DD3}" type="datetimeFigureOut">
              <a:rPr lang="en-AU" smtClean="0"/>
              <a:t>17/12/2021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122D5-49ED-449E-8FBF-58C734936E98}" type="slidenum">
              <a:rPr lang="en-AU" smtClean="0"/>
              <a:t>‹#›</a:t>
            </a:fld>
            <a:endParaRPr lang="en-AU"/>
          </a:p>
        </p:txBody>
      </p:sp>
    </p:spTree>
    <p:extLst>
      <p:ext uri="{BB962C8B-B14F-4D97-AF65-F5344CB8AC3E}">
        <p14:creationId xmlns:p14="http://schemas.microsoft.com/office/powerpoint/2010/main" val="155318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Pacific Sail Powered Craft</a:t>
            </a:r>
            <a:endParaRPr lang="en-AU" dirty="0"/>
          </a:p>
        </p:txBody>
      </p:sp>
      <p:sp>
        <p:nvSpPr>
          <p:cNvPr id="3" name="Subtitle 2"/>
          <p:cNvSpPr>
            <a:spLocks noGrp="1"/>
          </p:cNvSpPr>
          <p:nvPr>
            <p:ph type="subTitle" idx="1"/>
          </p:nvPr>
        </p:nvSpPr>
        <p:spPr/>
        <p:txBody>
          <a:bodyPr/>
          <a:lstStyle/>
          <a:p>
            <a:r>
              <a:rPr lang="en-AU" dirty="0" smtClean="0"/>
              <a:t>Successes and failures and lessons learnt</a:t>
            </a:r>
          </a:p>
          <a:p>
            <a:r>
              <a:rPr lang="en-AU" sz="2000" dirty="0" smtClean="0"/>
              <a:t>Michael </a:t>
            </a:r>
            <a:r>
              <a:rPr lang="en-AU" sz="2000" dirty="0" err="1" smtClean="0"/>
              <a:t>Savins</a:t>
            </a:r>
            <a:r>
              <a:rPr lang="en-AU" sz="2000" dirty="0" smtClean="0"/>
              <a:t>, Kiribati 2012</a:t>
            </a:r>
          </a:p>
          <a:p>
            <a:endParaRPr lang="en-AU" sz="2000" dirty="0" smtClean="0"/>
          </a:p>
          <a:p>
            <a:endParaRPr lang="en-AU" dirty="0" smtClean="0"/>
          </a:p>
        </p:txBody>
      </p:sp>
    </p:spTree>
    <p:extLst>
      <p:ext uri="{BB962C8B-B14F-4D97-AF65-F5344CB8AC3E}">
        <p14:creationId xmlns:p14="http://schemas.microsoft.com/office/powerpoint/2010/main" val="193153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Other Scenario Kiribati</a:t>
            </a:r>
            <a:br>
              <a:rPr lang="en-AU" sz="3200" dirty="0" smtClean="0"/>
            </a:br>
            <a:endParaRPr lang="en-AU" sz="3200" dirty="0"/>
          </a:p>
        </p:txBody>
      </p:sp>
      <p:sp>
        <p:nvSpPr>
          <p:cNvPr id="3" name="Content Placeholder 2"/>
          <p:cNvSpPr>
            <a:spLocks noGrp="1"/>
          </p:cNvSpPr>
          <p:nvPr>
            <p:ph idx="1"/>
          </p:nvPr>
        </p:nvSpPr>
        <p:spPr>
          <a:xfrm>
            <a:off x="457200" y="764704"/>
            <a:ext cx="8229600" cy="5361459"/>
          </a:xfrm>
        </p:spPr>
        <p:txBody>
          <a:bodyPr>
            <a:normAutofit/>
          </a:bodyPr>
          <a:lstStyle/>
          <a:p>
            <a:endParaRPr lang="en-AU" sz="2400" dirty="0" smtClean="0"/>
          </a:p>
          <a:p>
            <a:r>
              <a:rPr lang="en-AU" sz="2400" dirty="0" smtClean="0"/>
              <a:t>In 1985 a sailing catamaran was built in Majuro, Marshall Islands. An American </a:t>
            </a:r>
            <a:r>
              <a:rPr lang="en-AU" sz="2400" dirty="0" err="1" smtClean="0"/>
              <a:t>boatbuilder</a:t>
            </a:r>
            <a:r>
              <a:rPr lang="en-AU" sz="2400" dirty="0" smtClean="0"/>
              <a:t> with funding from Save the Children builds and deliver’s to the </a:t>
            </a:r>
            <a:r>
              <a:rPr lang="en-AU" sz="2400" dirty="0" err="1" smtClean="0"/>
              <a:t>Abaiang</a:t>
            </a:r>
            <a:r>
              <a:rPr lang="en-AU" sz="2400" dirty="0" smtClean="0"/>
              <a:t> Island Council, a </a:t>
            </a:r>
            <a:r>
              <a:rPr lang="en-AU" sz="2400" dirty="0" err="1" smtClean="0"/>
              <a:t>J.Brown</a:t>
            </a:r>
            <a:r>
              <a:rPr lang="en-AU" sz="2400" dirty="0"/>
              <a:t>-</a:t>
            </a:r>
            <a:r>
              <a:rPr lang="en-AU" sz="2400" dirty="0" smtClean="0"/>
              <a:t>designed 14 </a:t>
            </a:r>
            <a:r>
              <a:rPr lang="en-AU" sz="2400" dirty="0" err="1" smtClean="0"/>
              <a:t>mtr</a:t>
            </a:r>
            <a:r>
              <a:rPr lang="en-AU" sz="2400" dirty="0" smtClean="0"/>
              <a:t> sailing catamaran.</a:t>
            </a:r>
          </a:p>
          <a:p>
            <a:r>
              <a:rPr lang="en-AU" sz="2400" dirty="0" err="1" smtClean="0"/>
              <a:t>Abaiang</a:t>
            </a:r>
            <a:r>
              <a:rPr lang="en-AU" sz="2400" dirty="0" smtClean="0"/>
              <a:t> Island council operated this as  a passenger/cargo vessel between </a:t>
            </a:r>
            <a:r>
              <a:rPr lang="en-AU" sz="2400" dirty="0" err="1" smtClean="0"/>
              <a:t>Abaiang</a:t>
            </a:r>
            <a:r>
              <a:rPr lang="en-AU" sz="2400" dirty="0" smtClean="0"/>
              <a:t> and Tarawa Islands for about five years. The sails deteriorated and hulls developed dry rot. The craft remained on a beach for about five years. Then was restored by the </a:t>
            </a:r>
            <a:r>
              <a:rPr lang="en-AU" sz="2400" dirty="0" err="1" smtClean="0"/>
              <a:t>Abaiang</a:t>
            </a:r>
            <a:r>
              <a:rPr lang="en-AU" sz="2400" dirty="0" smtClean="0"/>
              <a:t> Island council. There was no attempt to refit any sails,  as two 40hp outboard motors were fitted. Fuel consumption was excessive, as fuel costs far outweighed income. The operation then stoped.</a:t>
            </a:r>
            <a:endParaRPr lang="en-AU" sz="2400" dirty="0"/>
          </a:p>
        </p:txBody>
      </p:sp>
    </p:spTree>
    <p:extLst>
      <p:ext uri="{BB962C8B-B14F-4D97-AF65-F5344CB8AC3E}">
        <p14:creationId xmlns:p14="http://schemas.microsoft.com/office/powerpoint/2010/main" val="16725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AU" sz="3200" dirty="0" smtClean="0"/>
              <a:t>Other Scenario Tuvalu</a:t>
            </a:r>
            <a:endParaRPr lang="en-AU"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9792" y="1772816"/>
            <a:ext cx="3311681" cy="3514873"/>
          </a:xfrm>
        </p:spPr>
      </p:pic>
      <p:sp>
        <p:nvSpPr>
          <p:cNvPr id="6" name="TextBox 5"/>
          <p:cNvSpPr txBox="1"/>
          <p:nvPr/>
        </p:nvSpPr>
        <p:spPr>
          <a:xfrm>
            <a:off x="323528" y="836712"/>
            <a:ext cx="2376264" cy="5262979"/>
          </a:xfrm>
          <a:prstGeom prst="rect">
            <a:avLst/>
          </a:prstGeom>
          <a:noFill/>
        </p:spPr>
        <p:txBody>
          <a:bodyPr wrap="square" rtlCol="0">
            <a:spAutoFit/>
          </a:bodyPr>
          <a:lstStyle/>
          <a:p>
            <a:r>
              <a:rPr lang="en-AU" sz="2400" dirty="0"/>
              <a:t>Save the Children</a:t>
            </a:r>
          </a:p>
          <a:p>
            <a:r>
              <a:rPr lang="en-AU" sz="2400" dirty="0"/>
              <a:t>Implement a boat building project in Funafuti.</a:t>
            </a:r>
          </a:p>
          <a:p>
            <a:r>
              <a:rPr lang="en-AU" sz="2400" dirty="0"/>
              <a:t>Jim Brown and his son, train </a:t>
            </a:r>
            <a:r>
              <a:rPr lang="en-AU" sz="2400" dirty="0" err="1"/>
              <a:t>boatbuilders</a:t>
            </a:r>
            <a:r>
              <a:rPr lang="en-AU" sz="2400" dirty="0"/>
              <a:t> in constant camber construction techniques and build several 7.3 </a:t>
            </a:r>
            <a:r>
              <a:rPr lang="en-AU" sz="2400" dirty="0" err="1"/>
              <a:t>mtr</a:t>
            </a:r>
            <a:r>
              <a:rPr lang="en-AU" sz="2400" dirty="0"/>
              <a:t> sailing catamarans .</a:t>
            </a:r>
          </a:p>
        </p:txBody>
      </p:sp>
      <p:sp>
        <p:nvSpPr>
          <p:cNvPr id="9" name="TextBox 8"/>
          <p:cNvSpPr txBox="1"/>
          <p:nvPr/>
        </p:nvSpPr>
        <p:spPr>
          <a:xfrm>
            <a:off x="6084168" y="1340768"/>
            <a:ext cx="1944216" cy="4893647"/>
          </a:xfrm>
          <a:prstGeom prst="rect">
            <a:avLst/>
          </a:prstGeom>
          <a:noFill/>
        </p:spPr>
        <p:txBody>
          <a:bodyPr wrap="square" rtlCol="0">
            <a:spAutoFit/>
          </a:bodyPr>
          <a:lstStyle/>
          <a:p>
            <a:r>
              <a:rPr lang="en-AU" sz="2400" dirty="0" smtClean="0"/>
              <a:t>Several smaller paddling sailing canoes are built with compounded plywood technique.</a:t>
            </a:r>
          </a:p>
          <a:p>
            <a:r>
              <a:rPr lang="en-AU" sz="2400" dirty="0" smtClean="0"/>
              <a:t>The boatyard continues commercially  under Tuvalu management.</a:t>
            </a:r>
            <a:endParaRPr lang="en-AU" sz="2400" dirty="0"/>
          </a:p>
        </p:txBody>
      </p:sp>
      <p:sp>
        <p:nvSpPr>
          <p:cNvPr id="10" name="TextBox 9"/>
          <p:cNvSpPr txBox="1"/>
          <p:nvPr/>
        </p:nvSpPr>
        <p:spPr>
          <a:xfrm>
            <a:off x="2123728" y="4797152"/>
            <a:ext cx="4392488" cy="369332"/>
          </a:xfrm>
          <a:prstGeom prst="rect">
            <a:avLst/>
          </a:prstGeom>
          <a:noFill/>
        </p:spPr>
        <p:txBody>
          <a:bodyPr wrap="square" rtlCol="0">
            <a:spAutoFit/>
          </a:bodyPr>
          <a:lstStyle/>
          <a:p>
            <a:r>
              <a:rPr lang="en-AU" dirty="0" smtClean="0"/>
              <a:t>               </a:t>
            </a:r>
            <a:endParaRPr lang="en-AU" dirty="0"/>
          </a:p>
        </p:txBody>
      </p:sp>
    </p:spTree>
    <p:extLst>
      <p:ext uri="{BB962C8B-B14F-4D97-AF65-F5344CB8AC3E}">
        <p14:creationId xmlns:p14="http://schemas.microsoft.com/office/powerpoint/2010/main" val="86719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080120"/>
          </a:xfrm>
        </p:spPr>
        <p:txBody>
          <a:bodyPr>
            <a:normAutofit/>
          </a:bodyPr>
          <a:lstStyle/>
          <a:p>
            <a:r>
              <a:rPr lang="en-AU" sz="3200" dirty="0" smtClean="0"/>
              <a:t>Other Scenario: Solomon Islands</a:t>
            </a:r>
            <a:endParaRPr lang="en-AU"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1" y="1309785"/>
            <a:ext cx="3312368" cy="3283482"/>
          </a:xfrm>
        </p:spPr>
      </p:pic>
      <p:sp>
        <p:nvSpPr>
          <p:cNvPr id="5" name="TextBox 4"/>
          <p:cNvSpPr txBox="1"/>
          <p:nvPr/>
        </p:nvSpPr>
        <p:spPr>
          <a:xfrm>
            <a:off x="179512" y="1340768"/>
            <a:ext cx="2664296" cy="4893647"/>
          </a:xfrm>
          <a:prstGeom prst="rect">
            <a:avLst/>
          </a:prstGeom>
          <a:noFill/>
        </p:spPr>
        <p:txBody>
          <a:bodyPr wrap="square" rtlCol="0">
            <a:spAutoFit/>
          </a:bodyPr>
          <a:lstStyle/>
          <a:p>
            <a:r>
              <a:rPr lang="en-AU" sz="2400" dirty="0" smtClean="0"/>
              <a:t>1984 FAO/UNDP Develop an artisanal boat building development project in </a:t>
            </a:r>
            <a:r>
              <a:rPr lang="en-AU" sz="2400" dirty="0" err="1" smtClean="0"/>
              <a:t>Auki</a:t>
            </a:r>
            <a:r>
              <a:rPr lang="en-AU" sz="2400" dirty="0" smtClean="0"/>
              <a:t>.</a:t>
            </a:r>
          </a:p>
          <a:p>
            <a:r>
              <a:rPr lang="en-AU" sz="2400" dirty="0" smtClean="0"/>
              <a:t>Two prototypes built. </a:t>
            </a:r>
          </a:p>
          <a:p>
            <a:r>
              <a:rPr lang="en-AU" sz="2400" dirty="0" smtClean="0"/>
              <a:t>Sailing </a:t>
            </a:r>
            <a:r>
              <a:rPr lang="en-AU" sz="2400" dirty="0" err="1" smtClean="0"/>
              <a:t>trimarans</a:t>
            </a:r>
            <a:r>
              <a:rPr lang="en-AU" sz="2400" dirty="0" smtClean="0"/>
              <a:t> to provide a safe and stable platform for inexperienced sailors.</a:t>
            </a:r>
            <a:endParaRPr lang="en-AU" sz="2400" dirty="0"/>
          </a:p>
        </p:txBody>
      </p:sp>
      <p:sp>
        <p:nvSpPr>
          <p:cNvPr id="6" name="TextBox 5"/>
          <p:cNvSpPr txBox="1"/>
          <p:nvPr/>
        </p:nvSpPr>
        <p:spPr>
          <a:xfrm>
            <a:off x="6084168" y="1556792"/>
            <a:ext cx="2520280" cy="4154984"/>
          </a:xfrm>
          <a:prstGeom prst="rect">
            <a:avLst/>
          </a:prstGeom>
          <a:noFill/>
        </p:spPr>
        <p:txBody>
          <a:bodyPr wrap="square" rtlCol="0">
            <a:spAutoFit/>
          </a:bodyPr>
          <a:lstStyle/>
          <a:p>
            <a:r>
              <a:rPr lang="en-AU" sz="2400" dirty="0" smtClean="0"/>
              <a:t>1988 another two </a:t>
            </a:r>
            <a:r>
              <a:rPr lang="en-AU" sz="2400" dirty="0" err="1" smtClean="0"/>
              <a:t>trimarans</a:t>
            </a:r>
            <a:r>
              <a:rPr lang="en-AU" sz="2400" dirty="0" smtClean="0"/>
              <a:t> built in </a:t>
            </a:r>
            <a:r>
              <a:rPr lang="en-AU" sz="2400" dirty="0" err="1" smtClean="0"/>
              <a:t>Gizo</a:t>
            </a:r>
            <a:r>
              <a:rPr lang="en-AU" sz="2400" dirty="0" smtClean="0"/>
              <a:t>. Craft are demonstrated throughout Western Province. Fuel prices in remote locations double the price of fuel in the capital.</a:t>
            </a:r>
            <a:endParaRPr lang="en-AU" sz="2400" dirty="0"/>
          </a:p>
        </p:txBody>
      </p:sp>
      <p:sp>
        <p:nvSpPr>
          <p:cNvPr id="7" name="TextBox 6"/>
          <p:cNvSpPr txBox="1"/>
          <p:nvPr/>
        </p:nvSpPr>
        <p:spPr>
          <a:xfrm>
            <a:off x="2627784" y="4653136"/>
            <a:ext cx="4032448" cy="369332"/>
          </a:xfrm>
          <a:prstGeom prst="rect">
            <a:avLst/>
          </a:prstGeom>
          <a:noFill/>
        </p:spPr>
        <p:txBody>
          <a:bodyPr wrap="square" rtlCol="0">
            <a:spAutoFit/>
          </a:bodyPr>
          <a:lstStyle/>
          <a:p>
            <a:r>
              <a:rPr lang="en-AU" dirty="0" smtClean="0"/>
              <a:t>            Photo: O </a:t>
            </a:r>
            <a:r>
              <a:rPr lang="en-AU" dirty="0" err="1" smtClean="0"/>
              <a:t>Gulbrandsen</a:t>
            </a:r>
            <a:r>
              <a:rPr lang="en-AU" dirty="0" smtClean="0"/>
              <a:t> </a:t>
            </a:r>
            <a:endParaRPr lang="en-AU" dirty="0"/>
          </a:p>
        </p:txBody>
      </p:sp>
    </p:spTree>
    <p:extLst>
      <p:ext uri="{BB962C8B-B14F-4D97-AF65-F5344CB8AC3E}">
        <p14:creationId xmlns:p14="http://schemas.microsoft.com/office/powerpoint/2010/main" val="169580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Other Scenario</a:t>
            </a:r>
            <a:br>
              <a:rPr lang="en-AU" sz="3200" dirty="0" smtClean="0"/>
            </a:br>
            <a:r>
              <a:rPr lang="en-AU" sz="3200" dirty="0" smtClean="0"/>
              <a:t>Papua New Guinea</a:t>
            </a:r>
            <a:endParaRPr lang="en-AU" sz="3200"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752" b="10462"/>
          <a:stretch/>
        </p:blipFill>
        <p:spPr>
          <a:xfrm>
            <a:off x="2909454" y="1600200"/>
            <a:ext cx="3459965" cy="4052455"/>
          </a:xfrm>
        </p:spPr>
      </p:pic>
      <p:sp>
        <p:nvSpPr>
          <p:cNvPr id="5" name="TextBox 4"/>
          <p:cNvSpPr txBox="1"/>
          <p:nvPr/>
        </p:nvSpPr>
        <p:spPr>
          <a:xfrm>
            <a:off x="107504" y="1340768"/>
            <a:ext cx="2808312" cy="4154984"/>
          </a:xfrm>
          <a:prstGeom prst="rect">
            <a:avLst/>
          </a:prstGeom>
          <a:noFill/>
        </p:spPr>
        <p:txBody>
          <a:bodyPr wrap="square" rtlCol="0">
            <a:spAutoFit/>
          </a:bodyPr>
          <a:lstStyle/>
          <a:p>
            <a:r>
              <a:rPr lang="en-AU" sz="2400" dirty="0" smtClean="0"/>
              <a:t>Papua New Guinea Fisheries Department with technical assistance FAO/UNDP develop several artisanal boat building development projects. Port Moresby, Oro Bay and Manus Island.</a:t>
            </a:r>
            <a:endParaRPr lang="en-AU" sz="2400" dirty="0"/>
          </a:p>
        </p:txBody>
      </p:sp>
      <p:sp>
        <p:nvSpPr>
          <p:cNvPr id="6" name="TextBox 5"/>
          <p:cNvSpPr txBox="1"/>
          <p:nvPr/>
        </p:nvSpPr>
        <p:spPr>
          <a:xfrm>
            <a:off x="6444208" y="1340768"/>
            <a:ext cx="2232248" cy="3046988"/>
          </a:xfrm>
          <a:prstGeom prst="rect">
            <a:avLst/>
          </a:prstGeom>
          <a:noFill/>
        </p:spPr>
        <p:txBody>
          <a:bodyPr wrap="square" rtlCol="0">
            <a:spAutoFit/>
          </a:bodyPr>
          <a:lstStyle/>
          <a:p>
            <a:r>
              <a:rPr lang="en-AU" sz="2400" dirty="0" smtClean="0"/>
              <a:t>Extensive development of appropriate low cost, sail and engine powered improved commercial fishing craft.</a:t>
            </a:r>
            <a:endParaRPr lang="en-AU" sz="2400" dirty="0"/>
          </a:p>
        </p:txBody>
      </p:sp>
    </p:spTree>
    <p:extLst>
      <p:ext uri="{BB962C8B-B14F-4D97-AF65-F5344CB8AC3E}">
        <p14:creationId xmlns:p14="http://schemas.microsoft.com/office/powerpoint/2010/main" val="426584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AU" sz="3200" dirty="0" smtClean="0"/>
              <a:t>Sail for safety</a:t>
            </a:r>
            <a:endParaRPr lang="en-AU"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9784" y="1063257"/>
            <a:ext cx="6170528" cy="4237952"/>
          </a:xfrm>
        </p:spPr>
      </p:pic>
      <p:sp>
        <p:nvSpPr>
          <p:cNvPr id="6" name="TextBox 5"/>
          <p:cNvSpPr txBox="1"/>
          <p:nvPr/>
        </p:nvSpPr>
        <p:spPr>
          <a:xfrm>
            <a:off x="395536" y="5157192"/>
            <a:ext cx="7776864" cy="1384995"/>
          </a:xfrm>
          <a:prstGeom prst="rect">
            <a:avLst/>
          </a:prstGeom>
          <a:noFill/>
        </p:spPr>
        <p:txBody>
          <a:bodyPr wrap="square" rtlCol="0">
            <a:spAutoFit/>
          </a:bodyPr>
          <a:lstStyle/>
          <a:p>
            <a:r>
              <a:rPr lang="en-AU" sz="2800" dirty="0" smtClean="0"/>
              <a:t>Artisanal fishermen utilizing one engine, daily place their lives in jeopardy.  Emergency sail should be mandatory throughout the Pacific.</a:t>
            </a:r>
            <a:endParaRPr lang="en-AU" sz="2800" dirty="0"/>
          </a:p>
        </p:txBody>
      </p:sp>
    </p:spTree>
    <p:extLst>
      <p:ext uri="{BB962C8B-B14F-4D97-AF65-F5344CB8AC3E}">
        <p14:creationId xmlns:p14="http://schemas.microsoft.com/office/powerpoint/2010/main" val="419839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AU" sz="3200" dirty="0" smtClean="0"/>
              <a:t>Conclusions</a:t>
            </a:r>
            <a:endParaRPr lang="en-AU" sz="3200" dirty="0"/>
          </a:p>
        </p:txBody>
      </p:sp>
      <p:sp>
        <p:nvSpPr>
          <p:cNvPr id="3" name="Content Placeholder 2"/>
          <p:cNvSpPr>
            <a:spLocks noGrp="1"/>
          </p:cNvSpPr>
          <p:nvPr>
            <p:ph idx="1"/>
          </p:nvPr>
        </p:nvSpPr>
        <p:spPr>
          <a:xfrm>
            <a:off x="179512" y="1124744"/>
            <a:ext cx="8784976" cy="5001419"/>
          </a:xfrm>
        </p:spPr>
        <p:txBody>
          <a:bodyPr>
            <a:noAutofit/>
          </a:bodyPr>
          <a:lstStyle/>
          <a:p>
            <a:r>
              <a:rPr lang="en-AU" sz="2400" dirty="0"/>
              <a:t>A</a:t>
            </a:r>
            <a:r>
              <a:rPr lang="en-AU" sz="2400" dirty="0" smtClean="0"/>
              <a:t>ll examples I have provided consist of development work with appropriate craft and sail power.   However, the only place where the sail introduction continues today is at locations there is a living tradition of the use of sail on traditional craft.</a:t>
            </a:r>
          </a:p>
          <a:p>
            <a:r>
              <a:rPr lang="en-AU" sz="2400" dirty="0" smtClean="0"/>
              <a:t>The FAO/UNDP project in Kiribati provided complete packaged craft to fishermen in 1985 for approx. AUD$2,000. Today the same craft is AUD$9,000.</a:t>
            </a:r>
          </a:p>
          <a:p>
            <a:r>
              <a:rPr lang="en-AU" sz="2400" dirty="0" smtClean="0"/>
              <a:t>The dramatic increase in price reflects the state of doing business in a Pacific Island country. Formidable vast geographic locations, limited natural resources and products to trade. Emerging capitalism within the modernity of community structures.</a:t>
            </a:r>
          </a:p>
          <a:p>
            <a:r>
              <a:rPr lang="en-AU" sz="2400" dirty="0" smtClean="0"/>
              <a:t>Margins placed on imported materials are so excessive, modern craft are unaffordable. Limited competition within the business sector maintains high price factors.</a:t>
            </a:r>
            <a:endParaRPr lang="en-AU" sz="2400" dirty="0"/>
          </a:p>
        </p:txBody>
      </p:sp>
    </p:spTree>
    <p:extLst>
      <p:ext uri="{BB962C8B-B14F-4D97-AF65-F5344CB8AC3E}">
        <p14:creationId xmlns:p14="http://schemas.microsoft.com/office/powerpoint/2010/main" val="25016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Recommendations</a:t>
            </a:r>
            <a:endParaRPr lang="en-AU" sz="3200" dirty="0"/>
          </a:p>
        </p:txBody>
      </p:sp>
      <p:sp>
        <p:nvSpPr>
          <p:cNvPr id="3" name="Content Placeholder 2"/>
          <p:cNvSpPr>
            <a:spLocks noGrp="1"/>
          </p:cNvSpPr>
          <p:nvPr>
            <p:ph idx="1"/>
          </p:nvPr>
        </p:nvSpPr>
        <p:spPr>
          <a:xfrm>
            <a:off x="251520" y="1124744"/>
            <a:ext cx="8784976" cy="5472608"/>
          </a:xfrm>
        </p:spPr>
        <p:txBody>
          <a:bodyPr>
            <a:noAutofit/>
          </a:bodyPr>
          <a:lstStyle/>
          <a:p>
            <a:r>
              <a:rPr lang="en-AU" sz="2400" dirty="0" smtClean="0"/>
              <a:t>Aid/development projects such as the Artisanal Fishing </a:t>
            </a:r>
            <a:r>
              <a:rPr lang="en-AU" sz="2400" dirty="0"/>
              <a:t>C</a:t>
            </a:r>
            <a:r>
              <a:rPr lang="en-AU" sz="2400" dirty="0" smtClean="0"/>
              <a:t>raft </a:t>
            </a:r>
            <a:r>
              <a:rPr lang="en-AU" sz="2400" dirty="0"/>
              <a:t>D</a:t>
            </a:r>
            <a:r>
              <a:rPr lang="en-AU" sz="2400" dirty="0" smtClean="0"/>
              <a:t>evelopment </a:t>
            </a:r>
            <a:r>
              <a:rPr lang="en-AU" sz="2400" dirty="0"/>
              <a:t>P</a:t>
            </a:r>
            <a:r>
              <a:rPr lang="en-AU" sz="2400" dirty="0" smtClean="0"/>
              <a:t>roject in Kiribati promoted appropriate technology and vessel designs and was able to  provide an affordable entry point for the average I-Kiribati fishermen.</a:t>
            </a:r>
          </a:p>
          <a:p>
            <a:r>
              <a:rPr lang="en-AU" sz="2400" dirty="0" smtClean="0"/>
              <a:t>Appropriate technology can consist of new and emerging concepts. Concepts need to be proven. Demonstration of benefits over time, and adaptation to local conditions and cultural preferences are so important to achieving long-term sustainability in the Pacific Islands</a:t>
            </a:r>
            <a:endParaRPr lang="en-AU" sz="2400" dirty="0"/>
          </a:p>
          <a:p>
            <a:r>
              <a:rPr lang="en-AU" sz="2400" dirty="0"/>
              <a:t>Remote disadvantaged communities </a:t>
            </a:r>
            <a:r>
              <a:rPr lang="en-AU" sz="2400" dirty="0" smtClean="0"/>
              <a:t>of the Pacific have </a:t>
            </a:r>
            <a:r>
              <a:rPr lang="en-AU" sz="2400" dirty="0"/>
              <a:t>extremely limited </a:t>
            </a:r>
            <a:r>
              <a:rPr lang="en-AU" sz="2400" dirty="0" smtClean="0"/>
              <a:t>options to </a:t>
            </a:r>
            <a:r>
              <a:rPr lang="en-AU" sz="2400" dirty="0"/>
              <a:t>move out of poverty. </a:t>
            </a:r>
            <a:r>
              <a:rPr lang="en-AU" sz="2400" dirty="0" smtClean="0"/>
              <a:t>Climate </a:t>
            </a:r>
            <a:r>
              <a:rPr lang="en-AU" sz="2400" dirty="0"/>
              <a:t>change is and will continue </a:t>
            </a:r>
            <a:r>
              <a:rPr lang="en-AU" sz="2400" dirty="0" smtClean="0"/>
              <a:t>to have </a:t>
            </a:r>
            <a:r>
              <a:rPr lang="en-AU" sz="2400" dirty="0"/>
              <a:t>a serious effect on </a:t>
            </a:r>
            <a:r>
              <a:rPr lang="en-AU" sz="2400" dirty="0" smtClean="0"/>
              <a:t>all of the Pacific. The vast islands of the Pacific rely on sea transportation for basic livelihoods.  The region is in dire need of initiatives to develop sustainable craft for the future.</a:t>
            </a:r>
            <a:endParaRPr lang="en-AU" sz="2400" dirty="0"/>
          </a:p>
        </p:txBody>
      </p:sp>
    </p:spTree>
    <p:extLst>
      <p:ext uri="{BB962C8B-B14F-4D97-AF65-F5344CB8AC3E}">
        <p14:creationId xmlns:p14="http://schemas.microsoft.com/office/powerpoint/2010/main" val="428434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Traditional Sailing Craft</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556792"/>
            <a:ext cx="4885447" cy="4525963"/>
          </a:xfrm>
        </p:spPr>
      </p:pic>
      <p:sp>
        <p:nvSpPr>
          <p:cNvPr id="6" name="TextBox 5"/>
          <p:cNvSpPr txBox="1"/>
          <p:nvPr/>
        </p:nvSpPr>
        <p:spPr>
          <a:xfrm>
            <a:off x="2267744" y="5805264"/>
            <a:ext cx="4248472" cy="369332"/>
          </a:xfrm>
          <a:prstGeom prst="rect">
            <a:avLst/>
          </a:prstGeom>
          <a:noFill/>
        </p:spPr>
        <p:txBody>
          <a:bodyPr wrap="square" rtlCol="0">
            <a:spAutoFit/>
          </a:bodyPr>
          <a:lstStyle/>
          <a:p>
            <a:r>
              <a:rPr lang="en-AU" dirty="0" smtClean="0">
                <a:solidFill>
                  <a:srgbClr val="FFFF00"/>
                </a:solidFill>
              </a:rPr>
              <a:t>Photo: O </a:t>
            </a:r>
            <a:r>
              <a:rPr lang="en-AU" dirty="0" err="1" smtClean="0">
                <a:solidFill>
                  <a:srgbClr val="FFFF00"/>
                </a:solidFill>
              </a:rPr>
              <a:t>Gulbrandsen</a:t>
            </a:r>
            <a:r>
              <a:rPr lang="en-AU" dirty="0" smtClean="0">
                <a:solidFill>
                  <a:srgbClr val="FFFF00"/>
                </a:solidFill>
              </a:rPr>
              <a:t>. PNG</a:t>
            </a:r>
            <a:endParaRPr lang="en-AU" dirty="0">
              <a:solidFill>
                <a:srgbClr val="FFFF00"/>
              </a:solidFill>
            </a:endParaRPr>
          </a:p>
        </p:txBody>
      </p:sp>
    </p:spTree>
    <p:extLst>
      <p:ext uri="{BB962C8B-B14F-4D97-AF65-F5344CB8AC3E}">
        <p14:creationId xmlns:p14="http://schemas.microsoft.com/office/powerpoint/2010/main" val="135097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400" dirty="0" smtClean="0"/>
              <a:t>Subsistence fishers and farmers, generally have very limited financial resources. Craft are made of local materials at almost no cost. Paddle or sail is the only affordable propulsion, sail cloth can be made from any low cost material.</a:t>
            </a:r>
            <a:endParaRPr lang="en-AU"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9608" y="1600200"/>
            <a:ext cx="5804783" cy="4525963"/>
          </a:xfrm>
        </p:spPr>
      </p:pic>
      <p:sp>
        <p:nvSpPr>
          <p:cNvPr id="5" name="TextBox 4"/>
          <p:cNvSpPr txBox="1"/>
          <p:nvPr/>
        </p:nvSpPr>
        <p:spPr>
          <a:xfrm>
            <a:off x="1691680" y="5805264"/>
            <a:ext cx="4104456" cy="369332"/>
          </a:xfrm>
          <a:prstGeom prst="rect">
            <a:avLst/>
          </a:prstGeom>
          <a:noFill/>
        </p:spPr>
        <p:txBody>
          <a:bodyPr wrap="square" rtlCol="0">
            <a:spAutoFit/>
          </a:bodyPr>
          <a:lstStyle/>
          <a:p>
            <a:r>
              <a:rPr lang="en-AU" dirty="0" smtClean="0">
                <a:solidFill>
                  <a:srgbClr val="FFFF00"/>
                </a:solidFill>
              </a:rPr>
              <a:t>Photo: O </a:t>
            </a:r>
            <a:r>
              <a:rPr lang="en-AU" dirty="0" err="1" smtClean="0">
                <a:solidFill>
                  <a:srgbClr val="FFFF00"/>
                </a:solidFill>
              </a:rPr>
              <a:t>Gulbrandsen</a:t>
            </a:r>
            <a:r>
              <a:rPr lang="en-AU" dirty="0" smtClean="0">
                <a:solidFill>
                  <a:srgbClr val="FFFF00"/>
                </a:solidFill>
              </a:rPr>
              <a:t>. PNG</a:t>
            </a:r>
            <a:endParaRPr lang="en-AU" dirty="0">
              <a:solidFill>
                <a:srgbClr val="FFFF00"/>
              </a:solidFill>
            </a:endParaRPr>
          </a:p>
        </p:txBody>
      </p:sp>
    </p:spTree>
    <p:extLst>
      <p:ext uri="{BB962C8B-B14F-4D97-AF65-F5344CB8AC3E}">
        <p14:creationId xmlns:p14="http://schemas.microsoft.com/office/powerpoint/2010/main" val="230365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400" dirty="0" smtClean="0"/>
              <a:t>Traditional sailing craft designs, vary dramatically across  the vast Pacific region. Variations in traditional  designs often due to local wind conditions.  </a:t>
            </a:r>
            <a:endParaRPr lang="en-AU"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0069" y="1600200"/>
            <a:ext cx="5303862" cy="4525963"/>
          </a:xfrm>
        </p:spPr>
      </p:pic>
      <p:sp>
        <p:nvSpPr>
          <p:cNvPr id="5" name="TextBox 4"/>
          <p:cNvSpPr txBox="1"/>
          <p:nvPr/>
        </p:nvSpPr>
        <p:spPr>
          <a:xfrm>
            <a:off x="1907704" y="5733256"/>
            <a:ext cx="5040560" cy="369332"/>
          </a:xfrm>
          <a:prstGeom prst="rect">
            <a:avLst/>
          </a:prstGeom>
          <a:noFill/>
        </p:spPr>
        <p:txBody>
          <a:bodyPr wrap="square" rtlCol="0">
            <a:spAutoFit/>
          </a:bodyPr>
          <a:lstStyle/>
          <a:p>
            <a:r>
              <a:rPr lang="en-AU" dirty="0" smtClean="0">
                <a:solidFill>
                  <a:srgbClr val="FFFF00"/>
                </a:solidFill>
              </a:rPr>
              <a:t>Photo: O </a:t>
            </a:r>
            <a:r>
              <a:rPr lang="en-AU" dirty="0" err="1" smtClean="0">
                <a:solidFill>
                  <a:srgbClr val="FFFF00"/>
                </a:solidFill>
              </a:rPr>
              <a:t>Gulbrandsen</a:t>
            </a:r>
            <a:r>
              <a:rPr lang="en-AU" dirty="0" smtClean="0">
                <a:solidFill>
                  <a:srgbClr val="FFFF00"/>
                </a:solidFill>
              </a:rPr>
              <a:t>. Trobriand Islands PNG</a:t>
            </a:r>
            <a:endParaRPr lang="en-AU" dirty="0">
              <a:solidFill>
                <a:srgbClr val="FFFF00"/>
              </a:solidFill>
            </a:endParaRPr>
          </a:p>
        </p:txBody>
      </p:sp>
    </p:spTree>
    <p:extLst>
      <p:ext uri="{BB962C8B-B14F-4D97-AF65-F5344CB8AC3E}">
        <p14:creationId xmlns:p14="http://schemas.microsoft.com/office/powerpoint/2010/main" val="37478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400" dirty="0" smtClean="0"/>
              <a:t>The traditional Kiribati canoe. </a:t>
            </a:r>
            <a:br>
              <a:rPr lang="en-AU" sz="2400" dirty="0" smtClean="0"/>
            </a:br>
            <a:r>
              <a:rPr lang="en-AU" sz="2400" dirty="0" smtClean="0"/>
              <a:t>Construction techniques were developed according to minimal availability of materials</a:t>
            </a:r>
            <a:endParaRPr lang="en-AU"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152" y="1600200"/>
            <a:ext cx="5533696" cy="4525963"/>
          </a:xfrm>
        </p:spPr>
      </p:pic>
      <p:sp>
        <p:nvSpPr>
          <p:cNvPr id="5" name="TextBox 4"/>
          <p:cNvSpPr txBox="1"/>
          <p:nvPr/>
        </p:nvSpPr>
        <p:spPr>
          <a:xfrm>
            <a:off x="1835696" y="5733256"/>
            <a:ext cx="4392488" cy="369332"/>
          </a:xfrm>
          <a:prstGeom prst="rect">
            <a:avLst/>
          </a:prstGeom>
          <a:noFill/>
        </p:spPr>
        <p:txBody>
          <a:bodyPr wrap="square" rtlCol="0">
            <a:spAutoFit/>
          </a:bodyPr>
          <a:lstStyle/>
          <a:p>
            <a:r>
              <a:rPr lang="en-AU" dirty="0" smtClean="0">
                <a:solidFill>
                  <a:srgbClr val="FFFF00"/>
                </a:solidFill>
              </a:rPr>
              <a:t>Photo: O </a:t>
            </a:r>
            <a:r>
              <a:rPr lang="en-AU" dirty="0" err="1" smtClean="0">
                <a:solidFill>
                  <a:srgbClr val="FFFF00"/>
                </a:solidFill>
              </a:rPr>
              <a:t>Guldrandsen</a:t>
            </a:r>
            <a:r>
              <a:rPr lang="en-AU" dirty="0" smtClean="0">
                <a:solidFill>
                  <a:srgbClr val="FFFF00"/>
                </a:solidFill>
              </a:rPr>
              <a:t>. Kiribati</a:t>
            </a:r>
            <a:endParaRPr lang="en-AU" dirty="0">
              <a:solidFill>
                <a:srgbClr val="FFFF00"/>
              </a:solidFill>
            </a:endParaRPr>
          </a:p>
        </p:txBody>
      </p:sp>
    </p:spTree>
    <p:extLst>
      <p:ext uri="{BB962C8B-B14F-4D97-AF65-F5344CB8AC3E}">
        <p14:creationId xmlns:p14="http://schemas.microsoft.com/office/powerpoint/2010/main" val="58388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Sailing craft design development 1982-1992</a:t>
            </a:r>
            <a:endParaRPr lang="en-AU"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5352" y="1072306"/>
            <a:ext cx="3892871" cy="3508822"/>
          </a:xfrm>
        </p:spPr>
      </p:pic>
      <p:sp>
        <p:nvSpPr>
          <p:cNvPr id="6" name="TextBox 5"/>
          <p:cNvSpPr txBox="1"/>
          <p:nvPr/>
        </p:nvSpPr>
        <p:spPr>
          <a:xfrm>
            <a:off x="1187624" y="4653136"/>
            <a:ext cx="6768752" cy="646331"/>
          </a:xfrm>
          <a:prstGeom prst="rect">
            <a:avLst/>
          </a:prstGeom>
          <a:noFill/>
        </p:spPr>
        <p:txBody>
          <a:bodyPr wrap="square" rtlCol="0">
            <a:spAutoFit/>
          </a:bodyPr>
          <a:lstStyle/>
          <a:p>
            <a:r>
              <a:rPr lang="en-AU" dirty="0" smtClean="0"/>
              <a:t>The first Kiribati prototype, sailing craft  FAO design  KIR 2,    7.1 </a:t>
            </a:r>
            <a:r>
              <a:rPr lang="en-AU" dirty="0" err="1" smtClean="0"/>
              <a:t>mtr</a:t>
            </a:r>
            <a:r>
              <a:rPr lang="en-AU" dirty="0" smtClean="0"/>
              <a:t> single outrigger canoe. With a 13 </a:t>
            </a:r>
            <a:r>
              <a:rPr lang="en-AU" dirty="0" err="1" smtClean="0"/>
              <a:t>sq</a:t>
            </a:r>
            <a:r>
              <a:rPr lang="en-AU" dirty="0" smtClean="0"/>
              <a:t> </a:t>
            </a:r>
            <a:r>
              <a:rPr lang="en-AU" dirty="0" err="1" smtClean="0"/>
              <a:t>mtr</a:t>
            </a:r>
            <a:r>
              <a:rPr lang="en-AU" dirty="0" smtClean="0"/>
              <a:t> lateen mainsail.</a:t>
            </a:r>
            <a:endParaRPr lang="en-AU" dirty="0"/>
          </a:p>
        </p:txBody>
      </p:sp>
      <p:sp>
        <p:nvSpPr>
          <p:cNvPr id="8" name="TextBox 7"/>
          <p:cNvSpPr txBox="1"/>
          <p:nvPr/>
        </p:nvSpPr>
        <p:spPr>
          <a:xfrm>
            <a:off x="899592" y="2060848"/>
            <a:ext cx="1728192" cy="1754326"/>
          </a:xfrm>
          <a:prstGeom prst="rect">
            <a:avLst/>
          </a:prstGeom>
          <a:noFill/>
        </p:spPr>
        <p:txBody>
          <a:bodyPr wrap="square" rtlCol="0">
            <a:spAutoFit/>
          </a:bodyPr>
          <a:lstStyle/>
          <a:p>
            <a:r>
              <a:rPr lang="en-AU" dirty="0" smtClean="0"/>
              <a:t>FAO/UNDP</a:t>
            </a:r>
          </a:p>
          <a:p>
            <a:r>
              <a:rPr lang="en-AU" dirty="0" smtClean="0"/>
              <a:t>Artisanal fishing craft development</a:t>
            </a:r>
          </a:p>
          <a:p>
            <a:r>
              <a:rPr lang="en-AU" dirty="0" smtClean="0"/>
              <a:t>Kiribati</a:t>
            </a:r>
          </a:p>
          <a:p>
            <a:endParaRPr lang="en-AU" dirty="0"/>
          </a:p>
        </p:txBody>
      </p:sp>
      <p:sp>
        <p:nvSpPr>
          <p:cNvPr id="9" name="TextBox 8"/>
          <p:cNvSpPr txBox="1"/>
          <p:nvPr/>
        </p:nvSpPr>
        <p:spPr>
          <a:xfrm>
            <a:off x="6732240" y="2060848"/>
            <a:ext cx="1584176" cy="1200329"/>
          </a:xfrm>
          <a:prstGeom prst="rect">
            <a:avLst/>
          </a:prstGeom>
          <a:noFill/>
        </p:spPr>
        <p:txBody>
          <a:bodyPr wrap="square" rtlCol="0">
            <a:spAutoFit/>
          </a:bodyPr>
          <a:lstStyle/>
          <a:p>
            <a:r>
              <a:rPr lang="en-AU" dirty="0" smtClean="0"/>
              <a:t>FAO Regional Fisheries Support Program</a:t>
            </a:r>
            <a:endParaRPr lang="en-AU" dirty="0"/>
          </a:p>
        </p:txBody>
      </p:sp>
      <p:sp>
        <p:nvSpPr>
          <p:cNvPr id="10" name="TextBox 9"/>
          <p:cNvSpPr txBox="1"/>
          <p:nvPr/>
        </p:nvSpPr>
        <p:spPr>
          <a:xfrm>
            <a:off x="2339752" y="1124744"/>
            <a:ext cx="4392488" cy="369332"/>
          </a:xfrm>
          <a:prstGeom prst="rect">
            <a:avLst/>
          </a:prstGeom>
          <a:noFill/>
        </p:spPr>
        <p:txBody>
          <a:bodyPr wrap="square" rtlCol="0">
            <a:spAutoFit/>
          </a:bodyPr>
          <a:lstStyle/>
          <a:p>
            <a:r>
              <a:rPr lang="en-AU" dirty="0" smtClean="0"/>
              <a:t>Photo and design: O </a:t>
            </a:r>
            <a:r>
              <a:rPr lang="en-AU" dirty="0" err="1" smtClean="0"/>
              <a:t>Gulbrandsen</a:t>
            </a:r>
            <a:endParaRPr lang="en-AU" dirty="0" smtClean="0"/>
          </a:p>
        </p:txBody>
      </p:sp>
    </p:spTree>
    <p:extLst>
      <p:ext uri="{BB962C8B-B14F-4D97-AF65-F5344CB8AC3E}">
        <p14:creationId xmlns:p14="http://schemas.microsoft.com/office/powerpoint/2010/main" val="414519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Prototypes/Demonstration/Modifications</a:t>
            </a:r>
            <a:r>
              <a:rPr lang="en-AU" sz="3200" dirty="0"/>
              <a:t>/</a:t>
            </a:r>
            <a:r>
              <a:rPr lang="en-AU" sz="3200" dirty="0" smtClean="0"/>
              <a:t> Training/Privatization</a:t>
            </a:r>
            <a:endParaRPr lang="en-AU"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6112" y="1600200"/>
            <a:ext cx="5671776" cy="4525963"/>
          </a:xfrm>
        </p:spPr>
      </p:pic>
      <p:sp>
        <p:nvSpPr>
          <p:cNvPr id="5" name="TextBox 4"/>
          <p:cNvSpPr txBox="1"/>
          <p:nvPr/>
        </p:nvSpPr>
        <p:spPr>
          <a:xfrm>
            <a:off x="1835696" y="5805264"/>
            <a:ext cx="3312368" cy="369332"/>
          </a:xfrm>
          <a:prstGeom prst="rect">
            <a:avLst/>
          </a:prstGeom>
          <a:noFill/>
        </p:spPr>
        <p:txBody>
          <a:bodyPr wrap="square" rtlCol="0">
            <a:spAutoFit/>
          </a:bodyPr>
          <a:lstStyle/>
          <a:p>
            <a:r>
              <a:rPr lang="en-AU" dirty="0" smtClean="0">
                <a:solidFill>
                  <a:srgbClr val="FFFF00"/>
                </a:solidFill>
              </a:rPr>
              <a:t>Photo: O </a:t>
            </a:r>
            <a:r>
              <a:rPr lang="en-AU" dirty="0" err="1" smtClean="0">
                <a:solidFill>
                  <a:srgbClr val="FFFF00"/>
                </a:solidFill>
              </a:rPr>
              <a:t>Gulbrandsen</a:t>
            </a:r>
            <a:r>
              <a:rPr lang="en-AU" dirty="0" smtClean="0">
                <a:solidFill>
                  <a:srgbClr val="FFFF00"/>
                </a:solidFill>
              </a:rPr>
              <a:t>. Kiribati</a:t>
            </a:r>
            <a:endParaRPr lang="en-AU" dirty="0">
              <a:solidFill>
                <a:srgbClr val="FFFF00"/>
              </a:solidFill>
            </a:endParaRPr>
          </a:p>
        </p:txBody>
      </p:sp>
      <p:sp>
        <p:nvSpPr>
          <p:cNvPr id="6" name="TextBox 5"/>
          <p:cNvSpPr txBox="1"/>
          <p:nvPr/>
        </p:nvSpPr>
        <p:spPr>
          <a:xfrm>
            <a:off x="1979712" y="1340768"/>
            <a:ext cx="5328592" cy="369332"/>
          </a:xfrm>
          <a:prstGeom prst="rect">
            <a:avLst/>
          </a:prstGeom>
          <a:noFill/>
        </p:spPr>
        <p:txBody>
          <a:bodyPr wrap="square" rtlCol="0">
            <a:spAutoFit/>
          </a:bodyPr>
          <a:lstStyle/>
          <a:p>
            <a:r>
              <a:rPr lang="en-AU" dirty="0" smtClean="0"/>
              <a:t>KIR 8 design, with </a:t>
            </a:r>
            <a:r>
              <a:rPr lang="en-AU" dirty="0" err="1" smtClean="0"/>
              <a:t>gunter</a:t>
            </a:r>
            <a:r>
              <a:rPr lang="en-AU" dirty="0" smtClean="0"/>
              <a:t> mainsail and jib</a:t>
            </a:r>
            <a:endParaRPr lang="en-AU" dirty="0"/>
          </a:p>
        </p:txBody>
      </p:sp>
    </p:spTree>
    <p:extLst>
      <p:ext uri="{BB962C8B-B14F-4D97-AF65-F5344CB8AC3E}">
        <p14:creationId xmlns:p14="http://schemas.microsoft.com/office/powerpoint/2010/main" val="7296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en-AU" sz="3200" dirty="0" smtClean="0">
                <a:latin typeface="Comic Sans MS" pitchFamily="66" charset="0"/>
              </a:rPr>
              <a:t>Successes</a:t>
            </a:r>
            <a:endParaRPr lang="en-AU" sz="3200" dirty="0">
              <a:latin typeface="Comic Sans MS" pitchFamily="66" charset="0"/>
            </a:endParaRPr>
          </a:p>
        </p:txBody>
      </p:sp>
      <p:sp>
        <p:nvSpPr>
          <p:cNvPr id="3" name="Content Placeholder 2"/>
          <p:cNvSpPr>
            <a:spLocks noGrp="1"/>
          </p:cNvSpPr>
          <p:nvPr>
            <p:ph idx="1"/>
          </p:nvPr>
        </p:nvSpPr>
        <p:spPr>
          <a:xfrm>
            <a:off x="457200" y="620688"/>
            <a:ext cx="8229600" cy="5688632"/>
          </a:xfrm>
        </p:spPr>
        <p:txBody>
          <a:bodyPr>
            <a:noAutofit/>
          </a:bodyPr>
          <a:lstStyle/>
          <a:p>
            <a:r>
              <a:rPr lang="en-AU" sz="2400" dirty="0" smtClean="0"/>
              <a:t>Approximately 200 FAO improved single outrigger canoe designs built in Kiribati to date. Country wide acceptance and considerable regional interest, more than 20 of the Kiribati designs built in other Pacific Island countries.</a:t>
            </a:r>
          </a:p>
          <a:p>
            <a:r>
              <a:rPr lang="en-AU" sz="2400" dirty="0" smtClean="0"/>
              <a:t>Efficient sail rigs, practical and affordable designs. Outer Island canoe workshops (using hand tools)  established to meet island requirements. </a:t>
            </a:r>
          </a:p>
          <a:p>
            <a:r>
              <a:rPr lang="en-AU" sz="2400" dirty="0" smtClean="0"/>
              <a:t>Within first 2 years, </a:t>
            </a:r>
            <a:r>
              <a:rPr lang="en-AU" sz="2400" dirty="0" err="1" smtClean="0"/>
              <a:t>Butaritari</a:t>
            </a:r>
            <a:r>
              <a:rPr lang="en-AU" sz="2400" dirty="0" smtClean="0"/>
              <a:t> Island, several craft and </a:t>
            </a:r>
            <a:r>
              <a:rPr lang="en-AU" sz="2400" dirty="0" err="1" smtClean="0"/>
              <a:t>Tabiteuea</a:t>
            </a:r>
            <a:r>
              <a:rPr lang="en-AU" sz="2400" dirty="0" smtClean="0"/>
              <a:t> North sixteen craft built to commercial order. Craft owned and operated by private fishermen. Extensive use of sail, several craft on both islands, secondary outboard motors never used. Reported successful tuna trolling operations under sail. </a:t>
            </a:r>
          </a:p>
          <a:p>
            <a:r>
              <a:rPr lang="en-AU" sz="2400" dirty="0" smtClean="0"/>
              <a:t>Private sail makers trained and established, foot treadle sewing machines.</a:t>
            </a:r>
          </a:p>
          <a:p>
            <a:r>
              <a:rPr lang="en-AU" sz="2400" dirty="0" smtClean="0"/>
              <a:t>Five private boat builders established.</a:t>
            </a:r>
            <a:endParaRPr lang="en-AU" sz="2400" dirty="0"/>
          </a:p>
        </p:txBody>
      </p:sp>
    </p:spTree>
    <p:extLst>
      <p:ext uri="{BB962C8B-B14F-4D97-AF65-F5344CB8AC3E}">
        <p14:creationId xmlns:p14="http://schemas.microsoft.com/office/powerpoint/2010/main" val="277986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Challenges</a:t>
            </a:r>
            <a:endParaRPr lang="en-AU" sz="3200" dirty="0"/>
          </a:p>
        </p:txBody>
      </p:sp>
      <p:sp>
        <p:nvSpPr>
          <p:cNvPr id="3" name="Content Placeholder 2"/>
          <p:cNvSpPr>
            <a:spLocks noGrp="1"/>
          </p:cNvSpPr>
          <p:nvPr>
            <p:ph idx="1"/>
          </p:nvPr>
        </p:nvSpPr>
        <p:spPr>
          <a:xfrm>
            <a:off x="457200" y="1052736"/>
            <a:ext cx="8229600" cy="5688632"/>
          </a:xfrm>
        </p:spPr>
        <p:txBody>
          <a:bodyPr>
            <a:normAutofit/>
          </a:bodyPr>
          <a:lstStyle/>
          <a:p>
            <a:r>
              <a:rPr lang="en-AU" sz="2000" dirty="0" smtClean="0"/>
              <a:t>Br</a:t>
            </a:r>
            <a:r>
              <a:rPr lang="en-AU" sz="2200" dirty="0" smtClean="0"/>
              <a:t>itish aid established  outer island fish bases and provided outrigger canoes and speed boats to fishermen at 50% subsidised cost. Islands chosen politically and in ignorance of existing developments. But on  </a:t>
            </a:r>
            <a:r>
              <a:rPr lang="en-AU" sz="2200" dirty="0" err="1" smtClean="0"/>
              <a:t>Tabiteuea</a:t>
            </a:r>
            <a:r>
              <a:rPr lang="en-AU" sz="2200" dirty="0" smtClean="0"/>
              <a:t> North,  fishers who were completely self funded with existing fleet of appropriate craft were ignored.</a:t>
            </a:r>
          </a:p>
          <a:p>
            <a:r>
              <a:rPr lang="en-AU" sz="2200" dirty="0" smtClean="0"/>
              <a:t>Japanese aid established outer island fish bases and provided outrigger canoes at 100% subsidised price. Large numbers of canoes built under contract within government shipyard. Lack of attention to detail on sail rigs, results in almost all craft de-masted in first weeks of operation.</a:t>
            </a:r>
          </a:p>
          <a:p>
            <a:r>
              <a:rPr lang="en-AU" sz="2200" dirty="0" smtClean="0"/>
              <a:t>Attention to detail required to build quality sailing craft is lost in the commercial drive to make profits.</a:t>
            </a:r>
          </a:p>
          <a:p>
            <a:r>
              <a:rPr lang="en-AU" sz="2200" dirty="0" smtClean="0"/>
              <a:t>Outboard motor powered craft are simpler to build,  as there is considerable less detail in construction.  Less complications associated with material purchasing and importation.</a:t>
            </a:r>
            <a:endParaRPr lang="en-AU" sz="2200" dirty="0"/>
          </a:p>
        </p:txBody>
      </p:sp>
    </p:spTree>
    <p:extLst>
      <p:ext uri="{BB962C8B-B14F-4D97-AF65-F5344CB8AC3E}">
        <p14:creationId xmlns:p14="http://schemas.microsoft.com/office/powerpoint/2010/main" val="1303439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1082</Words>
  <Application>Microsoft Office PowerPoint</Application>
  <PresentationFormat>On-screen Show (4:3)</PresentationFormat>
  <Paragraphs>79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Pacific Sail Powered Craft</vt:lpstr>
      <vt:lpstr>Traditional Sailing Craft</vt:lpstr>
      <vt:lpstr>Subsistence fishers and farmers, generally have very limited financial resources. Craft are made of local materials at almost no cost. Paddle or sail is the only affordable propulsion, sail cloth can be made from any low cost material.</vt:lpstr>
      <vt:lpstr>Traditional sailing craft designs, vary dramatically across  the vast Pacific region. Variations in traditional  designs often due to local wind conditions.  </vt:lpstr>
      <vt:lpstr>The traditional Kiribati canoe.  Construction techniques were developed according to minimal availability of materials</vt:lpstr>
      <vt:lpstr>Sailing craft design development 1982-1992</vt:lpstr>
      <vt:lpstr>Prototypes/Demonstration/Modifications/ Training/Privatization</vt:lpstr>
      <vt:lpstr>Successes</vt:lpstr>
      <vt:lpstr>Challenges</vt:lpstr>
      <vt:lpstr>Other Scenario Kiribati </vt:lpstr>
      <vt:lpstr>Other Scenario Tuvalu</vt:lpstr>
      <vt:lpstr>Other Scenario: Solomon Islands</vt:lpstr>
      <vt:lpstr>Other Scenario Papua New Guinea</vt:lpstr>
      <vt:lpstr>Sail for safety</vt:lpstr>
      <vt:lpstr>Conclusions</vt:lpstr>
      <vt:lpstr>Recommendations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Sail Powered Craft</dc:title>
  <dc:creator>Mike</dc:creator>
  <cp:lastModifiedBy>Nirupa Ram-Tokuma</cp:lastModifiedBy>
  <cp:revision>69</cp:revision>
  <dcterms:created xsi:type="dcterms:W3CDTF">2012-11-24T20:12:41Z</dcterms:created>
  <dcterms:modified xsi:type="dcterms:W3CDTF">2021-12-16T23:04:37Z</dcterms:modified>
</cp:coreProperties>
</file>