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402" r:id="rId3"/>
    <p:sldId id="415" r:id="rId4"/>
    <p:sldId id="412" r:id="rId5"/>
    <p:sldId id="407" r:id="rId6"/>
    <p:sldId id="404" r:id="rId7"/>
    <p:sldId id="405" r:id="rId8"/>
    <p:sldId id="403" r:id="rId9"/>
    <p:sldId id="406" r:id="rId10"/>
    <p:sldId id="408" r:id="rId11"/>
    <p:sldId id="409" r:id="rId12"/>
    <p:sldId id="411" r:id="rId13"/>
    <p:sldId id="270" r:id="rId14"/>
    <p:sldId id="416" r:id="rId15"/>
    <p:sldId id="420" r:id="rId16"/>
    <p:sldId id="419" r:id="rId17"/>
    <p:sldId id="417" r:id="rId18"/>
    <p:sldId id="418" r:id="rId19"/>
    <p:sldId id="366" r:id="rId20"/>
    <p:sldId id="40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18" d="100"/>
          <a:sy n="118" d="100"/>
        </p:scale>
        <p:origin x="24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CFA0F-592D-4168-AC1F-DFC6CFD0D099}" type="datetimeFigureOut">
              <a:rPr lang="en-AU" smtClean="0"/>
              <a:t>26/5/21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58B2DD-C142-4D5F-82AA-2B6FBBE54F0E}" type="slidenum">
              <a:rPr lang="en-AU" smtClean="0"/>
              <a:t>‹#›</a:t>
            </a:fld>
            <a:endParaRPr lang="en-AU"/>
          </a:p>
        </p:txBody>
      </p:sp>
    </p:spTree>
    <p:extLst>
      <p:ext uri="{BB962C8B-B14F-4D97-AF65-F5344CB8AC3E}">
        <p14:creationId xmlns:p14="http://schemas.microsoft.com/office/powerpoint/2010/main" val="63894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9F7C1-1532-0D45-AC18-17C9A3B8EF9C}" type="slidenum">
              <a:rPr lang="en-US" smtClean="0"/>
              <a:t>6</a:t>
            </a:fld>
            <a:endParaRPr lang="en-US"/>
          </a:p>
        </p:txBody>
      </p:sp>
    </p:spTree>
    <p:extLst>
      <p:ext uri="{BB962C8B-B14F-4D97-AF65-F5344CB8AC3E}">
        <p14:creationId xmlns:p14="http://schemas.microsoft.com/office/powerpoint/2010/main" val="3080520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9F7C1-1532-0D45-AC18-17C9A3B8EF9C}" type="slidenum">
              <a:rPr lang="en-US" smtClean="0"/>
              <a:t>7</a:t>
            </a:fld>
            <a:endParaRPr lang="en-US"/>
          </a:p>
        </p:txBody>
      </p:sp>
    </p:spTree>
    <p:extLst>
      <p:ext uri="{BB962C8B-B14F-4D97-AF65-F5344CB8AC3E}">
        <p14:creationId xmlns:p14="http://schemas.microsoft.com/office/powerpoint/2010/main" val="272158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9F7C1-1532-0D45-AC18-17C9A3B8EF9C}" type="slidenum">
              <a:rPr lang="en-US" smtClean="0"/>
              <a:t>19</a:t>
            </a:fld>
            <a:endParaRPr lang="en-US"/>
          </a:p>
        </p:txBody>
      </p:sp>
    </p:spTree>
    <p:extLst>
      <p:ext uri="{BB962C8B-B14F-4D97-AF65-F5344CB8AC3E}">
        <p14:creationId xmlns:p14="http://schemas.microsoft.com/office/powerpoint/2010/main" val="3232942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09C04541-D793-457B-91C8-D2AB43681E1D}" type="datetimeFigureOut">
              <a:rPr lang="en-AU" smtClean="0"/>
              <a:t>26/5/21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21070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C04541-D793-457B-91C8-D2AB43681E1D}" type="datetimeFigureOut">
              <a:rPr lang="en-AU" smtClean="0"/>
              <a:t>26/5/21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1901015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C04541-D793-457B-91C8-D2AB43681E1D}" type="datetimeFigureOut">
              <a:rPr lang="en-AU" smtClean="0"/>
              <a:t>26/5/21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134022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09C04541-D793-457B-91C8-D2AB43681E1D}" type="datetimeFigureOut">
              <a:rPr lang="en-AU" smtClean="0"/>
              <a:t>26/5/21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57030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04541-D793-457B-91C8-D2AB43681E1D}" type="datetimeFigureOut">
              <a:rPr lang="en-AU" smtClean="0"/>
              <a:t>26/5/21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2406421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09C04541-D793-457B-91C8-D2AB43681E1D}" type="datetimeFigureOut">
              <a:rPr lang="en-AU" smtClean="0"/>
              <a:t>26/5/21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253103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09C04541-D793-457B-91C8-D2AB43681E1D}" type="datetimeFigureOut">
              <a:rPr lang="en-AU" smtClean="0"/>
              <a:t>26/5/21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39844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09C04541-D793-457B-91C8-D2AB43681E1D}" type="datetimeFigureOut">
              <a:rPr lang="en-AU" smtClean="0"/>
              <a:t>26/5/21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337594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04541-D793-457B-91C8-D2AB43681E1D}" type="datetimeFigureOut">
              <a:rPr lang="en-AU" smtClean="0"/>
              <a:t>26/5/21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254543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04541-D793-457B-91C8-D2AB43681E1D}" type="datetimeFigureOut">
              <a:rPr lang="en-AU" smtClean="0"/>
              <a:t>26/5/21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121854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9C04541-D793-457B-91C8-D2AB43681E1D}" type="datetimeFigureOut">
              <a:rPr lang="en-AU" smtClean="0"/>
              <a:t>26/5/21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1F1FCC6-31BA-4112-8011-26227F031498}" type="slidenum">
              <a:rPr lang="en-AU" smtClean="0"/>
              <a:t>‹#›</a:t>
            </a:fld>
            <a:endParaRPr lang="en-AU"/>
          </a:p>
        </p:txBody>
      </p:sp>
    </p:spTree>
    <p:extLst>
      <p:ext uri="{BB962C8B-B14F-4D97-AF65-F5344CB8AC3E}">
        <p14:creationId xmlns:p14="http://schemas.microsoft.com/office/powerpoint/2010/main" val="2213627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04541-D793-457B-91C8-D2AB43681E1D}" type="datetimeFigureOut">
              <a:rPr lang="en-AU" smtClean="0"/>
              <a:t>26/5/21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1FCC6-31BA-4112-8011-26227F031498}" type="slidenum">
              <a:rPr lang="en-AU" smtClean="0"/>
              <a:t>‹#›</a:t>
            </a:fld>
            <a:endParaRPr lang="en-AU"/>
          </a:p>
        </p:txBody>
      </p:sp>
    </p:spTree>
    <p:extLst>
      <p:ext uri="{BB962C8B-B14F-4D97-AF65-F5344CB8AC3E}">
        <p14:creationId xmlns:p14="http://schemas.microsoft.com/office/powerpoint/2010/main" val="69594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guidetoshipregistries.com/shipregistries-country/marshall-island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90849" y="822959"/>
            <a:ext cx="8620015" cy="2699558"/>
          </a:xfrm>
        </p:spPr>
        <p:txBody>
          <a:bodyPr>
            <a:normAutofit fontScale="90000"/>
          </a:bodyPr>
          <a:lstStyle/>
          <a:p>
            <a:br>
              <a:rPr lang="en-AU" dirty="0">
                <a:solidFill>
                  <a:srgbClr val="002060"/>
                </a:solidFill>
              </a:rPr>
            </a:br>
            <a:br>
              <a:rPr lang="en-AU" dirty="0">
                <a:solidFill>
                  <a:srgbClr val="002060"/>
                </a:solidFill>
              </a:rPr>
            </a:br>
            <a:r>
              <a:rPr lang="en-AU" sz="6700" b="1" dirty="0">
                <a:solidFill>
                  <a:srgbClr val="002060"/>
                </a:solidFill>
              </a:rPr>
              <a:t>RMI Ship and Corporate Registries Assessment and Options Technical Assistance Project</a:t>
            </a:r>
          </a:p>
        </p:txBody>
      </p:sp>
      <p:sp>
        <p:nvSpPr>
          <p:cNvPr id="3" name="TextBox 2">
            <a:extLst>
              <a:ext uri="{FF2B5EF4-FFF2-40B4-BE49-F238E27FC236}">
                <a16:creationId xmlns:a16="http://schemas.microsoft.com/office/drawing/2014/main" id="{B1B1EB3A-57D9-470A-B905-5133F910FCC9}"/>
              </a:ext>
            </a:extLst>
          </p:cNvPr>
          <p:cNvSpPr txBox="1"/>
          <p:nvPr/>
        </p:nvSpPr>
        <p:spPr>
          <a:xfrm>
            <a:off x="2281805" y="5527209"/>
            <a:ext cx="8053432" cy="1015663"/>
          </a:xfrm>
          <a:prstGeom prst="rect">
            <a:avLst/>
          </a:prstGeom>
          <a:noFill/>
        </p:spPr>
        <p:txBody>
          <a:bodyPr wrap="square" rtlCol="0">
            <a:spAutoFit/>
          </a:bodyPr>
          <a:lstStyle/>
          <a:p>
            <a:r>
              <a:rPr lang="en-AU" sz="6000" b="1" dirty="0">
                <a:solidFill>
                  <a:srgbClr val="002060"/>
                </a:solidFill>
                <a:latin typeface="+mj-lt"/>
                <a:ea typeface="+mj-ea"/>
                <a:cs typeface="+mj-cs"/>
              </a:rPr>
              <a:t>28 May 2021</a:t>
            </a:r>
          </a:p>
        </p:txBody>
      </p:sp>
    </p:spTree>
    <p:extLst>
      <p:ext uri="{BB962C8B-B14F-4D97-AF65-F5344CB8AC3E}">
        <p14:creationId xmlns:p14="http://schemas.microsoft.com/office/powerpoint/2010/main" val="2654576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6792-9AE3-4B68-A402-8508D6341175}"/>
              </a:ext>
            </a:extLst>
          </p:cNvPr>
          <p:cNvSpPr>
            <a:spLocks noGrp="1"/>
          </p:cNvSpPr>
          <p:nvPr>
            <p:ph type="title"/>
          </p:nvPr>
        </p:nvSpPr>
        <p:spPr/>
        <p:txBody>
          <a:bodyPr/>
          <a:lstStyle/>
          <a:p>
            <a:r>
              <a:rPr lang="en-AU" b="1" dirty="0"/>
              <a:t>3. Access to </a:t>
            </a:r>
            <a:r>
              <a:rPr lang="en-AU" b="1" dirty="0" err="1"/>
              <a:t>RMI</a:t>
            </a:r>
            <a:r>
              <a:rPr lang="en-AU" b="1" dirty="0"/>
              <a:t> Shipping and Corporate Registry</a:t>
            </a:r>
          </a:p>
        </p:txBody>
      </p:sp>
      <p:sp>
        <p:nvSpPr>
          <p:cNvPr id="3" name="Content Placeholder 2">
            <a:extLst>
              <a:ext uri="{FF2B5EF4-FFF2-40B4-BE49-F238E27FC236}">
                <a16:creationId xmlns:a16="http://schemas.microsoft.com/office/drawing/2014/main" id="{E40B40DA-1402-4701-9DB8-49164D130666}"/>
              </a:ext>
            </a:extLst>
          </p:cNvPr>
          <p:cNvSpPr>
            <a:spLocks noGrp="1"/>
          </p:cNvSpPr>
          <p:nvPr>
            <p:ph idx="1"/>
          </p:nvPr>
        </p:nvSpPr>
        <p:spPr/>
        <p:txBody>
          <a:bodyPr>
            <a:normAutofit lnSpcReduction="10000"/>
          </a:bodyPr>
          <a:lstStyle/>
          <a:p>
            <a:r>
              <a:rPr lang="en-AU" dirty="0"/>
              <a:t>Currently </a:t>
            </a:r>
            <a:r>
              <a:rPr lang="en-AU" dirty="0" err="1"/>
              <a:t>TCMI</a:t>
            </a:r>
            <a:r>
              <a:rPr lang="en-AU" dirty="0"/>
              <a:t> owns “all records, programs, files, systems, procedures and documents of the Registry” </a:t>
            </a:r>
          </a:p>
          <a:p>
            <a:r>
              <a:rPr lang="en-AU" dirty="0"/>
              <a:t>Options include:</a:t>
            </a:r>
          </a:p>
          <a:p>
            <a:pPr marL="0" indent="0">
              <a:buNone/>
            </a:pPr>
            <a:r>
              <a:rPr lang="en-AU" sz="2000" dirty="0"/>
              <a:t>	JV – shared ownership</a:t>
            </a:r>
          </a:p>
          <a:p>
            <a:pPr marL="914400" lvl="2" indent="0">
              <a:buNone/>
            </a:pPr>
            <a:r>
              <a:rPr lang="en-AU" dirty="0"/>
              <a:t>Allows </a:t>
            </a:r>
            <a:r>
              <a:rPr lang="en-AU" dirty="0" err="1"/>
              <a:t>TCMI</a:t>
            </a:r>
            <a:r>
              <a:rPr lang="en-AU" dirty="0"/>
              <a:t> to retain Registry but provide </a:t>
            </a:r>
            <a:r>
              <a:rPr lang="en-AU" dirty="0" err="1"/>
              <a:t>RMI</a:t>
            </a:r>
            <a:r>
              <a:rPr lang="en-AU" dirty="0"/>
              <a:t> access</a:t>
            </a:r>
          </a:p>
          <a:p>
            <a:pPr marL="914400" lvl="2" indent="0">
              <a:buNone/>
            </a:pPr>
            <a:r>
              <a:rPr lang="en-AU" dirty="0"/>
              <a:t>Require Registries to be based in </a:t>
            </a:r>
            <a:r>
              <a:rPr lang="en-AU" dirty="0" err="1"/>
              <a:t>RMI</a:t>
            </a:r>
            <a:r>
              <a:rPr lang="en-AU" dirty="0"/>
              <a:t> and access when needed (</a:t>
            </a:r>
            <a:r>
              <a:rPr lang="en-AU" dirty="0" err="1"/>
              <a:t>ie</a:t>
            </a:r>
            <a:r>
              <a:rPr lang="en-AU" dirty="0"/>
              <a:t> Attorney-General and Auditor- General Processes?)</a:t>
            </a:r>
          </a:p>
          <a:p>
            <a:r>
              <a:rPr lang="en-AU" dirty="0"/>
              <a:t>Legislative Amendments to follow contract (</a:t>
            </a:r>
            <a:r>
              <a:rPr lang="en-AU" dirty="0" err="1"/>
              <a:t>eg</a:t>
            </a:r>
            <a:r>
              <a:rPr lang="en-AU" dirty="0"/>
              <a:t> s.107 Maritime Administration Act)</a:t>
            </a:r>
          </a:p>
          <a:p>
            <a:pPr marL="0" indent="0">
              <a:buNone/>
            </a:pPr>
            <a:endParaRPr lang="en-AU" dirty="0"/>
          </a:p>
          <a:p>
            <a:pPr marL="0" indent="0">
              <a:buNone/>
            </a:pPr>
            <a:r>
              <a:rPr lang="en-AU" dirty="0"/>
              <a:t>	</a:t>
            </a:r>
          </a:p>
        </p:txBody>
      </p:sp>
      <p:pic>
        <p:nvPicPr>
          <p:cNvPr id="4" name="Picture 3">
            <a:extLst>
              <a:ext uri="{FF2B5EF4-FFF2-40B4-BE49-F238E27FC236}">
                <a16:creationId xmlns:a16="http://schemas.microsoft.com/office/drawing/2014/main" id="{45006AD1-FCA6-4BC6-8BB2-EA293CC3B8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98347" y="5433169"/>
            <a:ext cx="2108718" cy="1345589"/>
          </a:xfrm>
          <a:prstGeom prst="rect">
            <a:avLst/>
          </a:prstGeom>
        </p:spPr>
      </p:pic>
    </p:spTree>
    <p:extLst>
      <p:ext uri="{BB962C8B-B14F-4D97-AF65-F5344CB8AC3E}">
        <p14:creationId xmlns:p14="http://schemas.microsoft.com/office/powerpoint/2010/main" val="3474991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8AA3-CE8C-45A5-A470-9B060D3559BA}"/>
              </a:ext>
            </a:extLst>
          </p:cNvPr>
          <p:cNvSpPr>
            <a:spLocks noGrp="1"/>
          </p:cNvSpPr>
          <p:nvPr>
            <p:ph type="title"/>
          </p:nvPr>
        </p:nvSpPr>
        <p:spPr/>
        <p:txBody>
          <a:bodyPr/>
          <a:lstStyle/>
          <a:p>
            <a:r>
              <a:rPr lang="en-AU" b="1" dirty="0"/>
              <a:t>4. Transparency of </a:t>
            </a:r>
            <a:r>
              <a:rPr lang="en-AU" b="1" dirty="0" err="1"/>
              <a:t>RMI</a:t>
            </a:r>
            <a:r>
              <a:rPr lang="en-AU" b="1" dirty="0"/>
              <a:t> Shipping and Corporate Registry</a:t>
            </a:r>
          </a:p>
        </p:txBody>
      </p:sp>
      <p:sp>
        <p:nvSpPr>
          <p:cNvPr id="3" name="Content Placeholder 2">
            <a:extLst>
              <a:ext uri="{FF2B5EF4-FFF2-40B4-BE49-F238E27FC236}">
                <a16:creationId xmlns:a16="http://schemas.microsoft.com/office/drawing/2014/main" id="{1E93B691-FD3F-4490-A791-F9E7096B6023}"/>
              </a:ext>
            </a:extLst>
          </p:cNvPr>
          <p:cNvSpPr>
            <a:spLocks noGrp="1"/>
          </p:cNvSpPr>
          <p:nvPr>
            <p:ph idx="1"/>
          </p:nvPr>
        </p:nvSpPr>
        <p:spPr/>
        <p:txBody>
          <a:bodyPr/>
          <a:lstStyle/>
          <a:p>
            <a:r>
              <a:rPr lang="en-AU" dirty="0"/>
              <a:t>Following 3 – legislative amendments including subordinate legislation held by </a:t>
            </a:r>
            <a:r>
              <a:rPr lang="en-AU" dirty="0" err="1"/>
              <a:t>TCMI</a:t>
            </a:r>
            <a:r>
              <a:rPr lang="en-AU" dirty="0"/>
              <a:t> to increase Registry transparency</a:t>
            </a:r>
          </a:p>
          <a:p>
            <a:r>
              <a:rPr lang="en-AU" dirty="0"/>
              <a:t>Cost: Likely decrease in registered numbers</a:t>
            </a:r>
          </a:p>
        </p:txBody>
      </p:sp>
      <p:pic>
        <p:nvPicPr>
          <p:cNvPr id="6" name="Picture 5">
            <a:extLst>
              <a:ext uri="{FF2B5EF4-FFF2-40B4-BE49-F238E27FC236}">
                <a16:creationId xmlns:a16="http://schemas.microsoft.com/office/drawing/2014/main" id="{1AF27DFB-8795-4244-8A38-8700580F2F7B}"/>
              </a:ext>
            </a:extLst>
          </p:cNvPr>
          <p:cNvPicPr>
            <a:picLocks noChangeAspect="1"/>
          </p:cNvPicPr>
          <p:nvPr/>
        </p:nvPicPr>
        <p:blipFill>
          <a:blip r:embed="rId2"/>
          <a:stretch>
            <a:fillRect/>
          </a:stretch>
        </p:blipFill>
        <p:spPr>
          <a:xfrm>
            <a:off x="9680735" y="5169928"/>
            <a:ext cx="2011854" cy="1322947"/>
          </a:xfrm>
          <a:prstGeom prst="rect">
            <a:avLst/>
          </a:prstGeom>
        </p:spPr>
      </p:pic>
    </p:spTree>
    <p:extLst>
      <p:ext uri="{BB962C8B-B14F-4D97-AF65-F5344CB8AC3E}">
        <p14:creationId xmlns:p14="http://schemas.microsoft.com/office/powerpoint/2010/main" val="1109046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05D2-5D5E-4D93-8CBA-EFDCBD39516A}"/>
              </a:ext>
            </a:extLst>
          </p:cNvPr>
          <p:cNvSpPr>
            <a:spLocks noGrp="1"/>
          </p:cNvSpPr>
          <p:nvPr>
            <p:ph type="title"/>
          </p:nvPr>
        </p:nvSpPr>
        <p:spPr/>
        <p:txBody>
          <a:bodyPr/>
          <a:lstStyle/>
          <a:p>
            <a:r>
              <a:rPr lang="en-AU" b="1" dirty="0"/>
              <a:t>5. IMO and ILO participation</a:t>
            </a:r>
          </a:p>
        </p:txBody>
      </p:sp>
      <p:sp>
        <p:nvSpPr>
          <p:cNvPr id="3" name="Content Placeholder 2">
            <a:extLst>
              <a:ext uri="{FF2B5EF4-FFF2-40B4-BE49-F238E27FC236}">
                <a16:creationId xmlns:a16="http://schemas.microsoft.com/office/drawing/2014/main" id="{7CC2F8A1-A8DE-45EA-BEA5-F49F61C77106}"/>
              </a:ext>
            </a:extLst>
          </p:cNvPr>
          <p:cNvSpPr>
            <a:spLocks noGrp="1"/>
          </p:cNvSpPr>
          <p:nvPr>
            <p:ph idx="1"/>
          </p:nvPr>
        </p:nvSpPr>
        <p:spPr>
          <a:xfrm>
            <a:off x="662730" y="1825625"/>
            <a:ext cx="10691070" cy="4351338"/>
          </a:xfrm>
        </p:spPr>
        <p:txBody>
          <a:bodyPr>
            <a:normAutofit fontScale="92500" lnSpcReduction="10000"/>
          </a:bodyPr>
          <a:lstStyle/>
          <a:p>
            <a:r>
              <a:rPr lang="en-AU" dirty="0"/>
              <a:t>Existing contract may not need amendment, but could be improved by providing for: </a:t>
            </a:r>
          </a:p>
          <a:p>
            <a:pPr marL="0" indent="0">
              <a:buNone/>
            </a:pPr>
            <a:r>
              <a:rPr lang="en-AU" dirty="0"/>
              <a:t>	</a:t>
            </a:r>
            <a:r>
              <a:rPr lang="en-AU" dirty="0" err="1"/>
              <a:t>RMI</a:t>
            </a:r>
            <a:r>
              <a:rPr lang="en-AU" dirty="0"/>
              <a:t> head of delegation</a:t>
            </a:r>
          </a:p>
          <a:p>
            <a:pPr marL="0" indent="0">
              <a:buNone/>
            </a:pPr>
            <a:r>
              <a:rPr lang="en-AU" dirty="0"/>
              <a:t>	</a:t>
            </a:r>
            <a:r>
              <a:rPr lang="en-AU" dirty="0" err="1"/>
              <a:t>RMI</a:t>
            </a:r>
            <a:r>
              <a:rPr lang="en-AU" dirty="0"/>
              <a:t> overview and agreement of </a:t>
            </a:r>
            <a:r>
              <a:rPr lang="en-AU" dirty="0" err="1"/>
              <a:t>TCMI</a:t>
            </a:r>
            <a:r>
              <a:rPr lang="en-AU" dirty="0"/>
              <a:t> representatives</a:t>
            </a:r>
          </a:p>
          <a:p>
            <a:pPr marL="0" indent="0">
              <a:buNone/>
            </a:pPr>
            <a:r>
              <a:rPr lang="en-AU" dirty="0"/>
              <a:t>	Obligation to cooperate and share information</a:t>
            </a:r>
          </a:p>
          <a:p>
            <a:pPr marL="0" indent="0">
              <a:buNone/>
            </a:pPr>
            <a:r>
              <a:rPr lang="en-AU" dirty="0"/>
              <a:t>	Clear statement that IMO/ILO representation is for benefit of 	</a:t>
            </a:r>
            <a:r>
              <a:rPr lang="en-AU" dirty="0" err="1"/>
              <a:t>RMI</a:t>
            </a:r>
            <a:r>
              <a:rPr lang="en-AU" dirty="0"/>
              <a:t> 	(shipowners etc benefit mutually with, and not in opposition 	to that of 	</a:t>
            </a:r>
            <a:r>
              <a:rPr lang="en-AU" dirty="0" err="1"/>
              <a:t>RMI</a:t>
            </a:r>
            <a:r>
              <a:rPr lang="en-AU" dirty="0"/>
              <a:t> – </a:t>
            </a:r>
            <a:r>
              <a:rPr lang="en-AU" dirty="0" err="1"/>
              <a:t>eg</a:t>
            </a:r>
            <a:r>
              <a:rPr lang="en-AU" dirty="0"/>
              <a:t> green shipping)</a:t>
            </a:r>
          </a:p>
          <a:p>
            <a:pPr marL="0" indent="0">
              <a:buNone/>
            </a:pPr>
            <a:r>
              <a:rPr lang="en-AU" dirty="0"/>
              <a:t>	Costs for </a:t>
            </a:r>
            <a:r>
              <a:rPr lang="en-AU" dirty="0" err="1"/>
              <a:t>RMI</a:t>
            </a:r>
            <a:r>
              <a:rPr lang="en-AU" dirty="0"/>
              <a:t> and </a:t>
            </a:r>
            <a:r>
              <a:rPr lang="en-AU" dirty="0" err="1"/>
              <a:t>TCMI</a:t>
            </a:r>
            <a:r>
              <a:rPr lang="en-AU" dirty="0"/>
              <a:t> delegations to be covered through </a:t>
            </a:r>
            <a:r>
              <a:rPr lang="en-AU" dirty="0" err="1"/>
              <a:t>MIIP</a:t>
            </a:r>
            <a:r>
              <a:rPr lang="en-AU" dirty="0"/>
              <a:t> fee </a:t>
            </a:r>
          </a:p>
          <a:p>
            <a:pPr marL="0" indent="0">
              <a:buNone/>
            </a:pPr>
            <a:r>
              <a:rPr lang="en-AU" dirty="0"/>
              <a:t>	 </a:t>
            </a:r>
          </a:p>
        </p:txBody>
      </p:sp>
      <p:pic>
        <p:nvPicPr>
          <p:cNvPr id="4" name="Picture 3">
            <a:extLst>
              <a:ext uri="{FF2B5EF4-FFF2-40B4-BE49-F238E27FC236}">
                <a16:creationId xmlns:a16="http://schemas.microsoft.com/office/drawing/2014/main" id="{F264A540-7397-4B90-A9C8-C257F1F6D507}"/>
              </a:ext>
            </a:extLst>
          </p:cNvPr>
          <p:cNvPicPr>
            <a:picLocks noChangeAspect="1"/>
          </p:cNvPicPr>
          <p:nvPr/>
        </p:nvPicPr>
        <p:blipFill>
          <a:blip r:embed="rId2"/>
          <a:stretch>
            <a:fillRect/>
          </a:stretch>
        </p:blipFill>
        <p:spPr>
          <a:xfrm>
            <a:off x="9759820" y="174395"/>
            <a:ext cx="2267856" cy="1375721"/>
          </a:xfrm>
          <a:prstGeom prst="rect">
            <a:avLst/>
          </a:prstGeom>
        </p:spPr>
      </p:pic>
    </p:spTree>
    <p:extLst>
      <p:ext uri="{BB962C8B-B14F-4D97-AF65-F5344CB8AC3E}">
        <p14:creationId xmlns:p14="http://schemas.microsoft.com/office/powerpoint/2010/main" val="2835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000702" cy="1325563"/>
          </a:xfrm>
        </p:spPr>
        <p:txBody>
          <a:bodyPr/>
          <a:lstStyle/>
          <a:p>
            <a:r>
              <a:rPr lang="en-AU" b="1" dirty="0"/>
              <a:t>6. Capacity Building</a:t>
            </a:r>
          </a:p>
        </p:txBody>
      </p:sp>
      <p:sp>
        <p:nvSpPr>
          <p:cNvPr id="3" name="Content Placeholder 2"/>
          <p:cNvSpPr>
            <a:spLocks noGrp="1"/>
          </p:cNvSpPr>
          <p:nvPr>
            <p:ph idx="1"/>
          </p:nvPr>
        </p:nvSpPr>
        <p:spPr>
          <a:xfrm>
            <a:off x="838200" y="1825624"/>
            <a:ext cx="10515600" cy="4857341"/>
          </a:xfrm>
        </p:spPr>
        <p:txBody>
          <a:bodyPr/>
          <a:lstStyle/>
          <a:p>
            <a:pPr lvl="0"/>
            <a:r>
              <a:rPr lang="en-AU" dirty="0"/>
              <a:t>Maritime Administration Act </a:t>
            </a:r>
            <a:r>
              <a:rPr lang="en-US" dirty="0"/>
              <a:t>§</a:t>
            </a:r>
            <a:r>
              <a:rPr lang="en-AU" dirty="0"/>
              <a:t>201(1) ‘Statement of policy’ </a:t>
            </a:r>
          </a:p>
          <a:p>
            <a:r>
              <a:rPr lang="en-AU" b="1" dirty="0"/>
              <a:t>This Title is intended, and shall be construed, to encourage and foster the growth and development of the foreign and domestic commerce</a:t>
            </a:r>
            <a:r>
              <a:rPr lang="en-AU" dirty="0"/>
              <a:t>; to promote and protect the national </a:t>
            </a:r>
            <a:r>
              <a:rPr lang="en-AU" dirty="0" err="1"/>
              <a:t>defense</a:t>
            </a:r>
            <a:r>
              <a:rPr lang="en-AU" dirty="0"/>
              <a:t> and security of the Republic of the Marshall Islands…; to preserve and protect the marine environment; and to regulate a uniform national program of marine safety, inspection and documentation.</a:t>
            </a:r>
          </a:p>
          <a:p>
            <a:endParaRPr lang="en-AU" dirty="0"/>
          </a:p>
        </p:txBody>
      </p:sp>
      <p:pic>
        <p:nvPicPr>
          <p:cNvPr id="4" name="Content Placeholder 3"/>
          <p:cNvPicPr>
            <a:picLocks noChangeAspect="1"/>
          </p:cNvPicPr>
          <p:nvPr/>
        </p:nvPicPr>
        <p:blipFill>
          <a:blip r:embed="rId3"/>
          <a:stretch>
            <a:fillRect/>
          </a:stretch>
        </p:blipFill>
        <p:spPr>
          <a:xfrm>
            <a:off x="8653814" y="175034"/>
            <a:ext cx="3265173" cy="1366693"/>
          </a:xfrm>
          <a:prstGeom prst="rect">
            <a:avLst/>
          </a:prstGeom>
          <a:ln w="3175">
            <a:solidFill>
              <a:schemeClr val="tx1"/>
            </a:solidFill>
          </a:ln>
        </p:spPr>
      </p:pic>
    </p:spTree>
    <p:custDataLst>
      <p:tags r:id="rId1"/>
    </p:custDataLst>
    <p:extLst>
      <p:ext uri="{BB962C8B-B14F-4D97-AF65-F5344CB8AC3E}">
        <p14:creationId xmlns:p14="http://schemas.microsoft.com/office/powerpoint/2010/main" val="2539881124"/>
      </p:ext>
    </p:extLst>
  </p:cSld>
  <p:clrMapOvr>
    <a:masterClrMapping/>
  </p:clrMapOvr>
  <mc:AlternateContent xmlns:mc="http://schemas.openxmlformats.org/markup-compatibility/2006" xmlns:p14="http://schemas.microsoft.com/office/powerpoint/2010/main">
    <mc:Choice Requires="p14">
      <p:transition spd="slow" p14:dur="2000" advTm="75907"/>
    </mc:Choice>
    <mc:Fallback xmlns="">
      <p:transition spd="slow" advTm="759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0D25D-4C67-43D2-B20E-4ECBC74AA7A1}"/>
              </a:ext>
            </a:extLst>
          </p:cNvPr>
          <p:cNvSpPr>
            <a:spLocks noGrp="1"/>
          </p:cNvSpPr>
          <p:nvPr>
            <p:ph type="title"/>
          </p:nvPr>
        </p:nvSpPr>
        <p:spPr/>
        <p:txBody>
          <a:bodyPr/>
          <a:lstStyle/>
          <a:p>
            <a:r>
              <a:rPr lang="en-AU" b="1" dirty="0"/>
              <a:t>6. Capacity Building</a:t>
            </a:r>
          </a:p>
        </p:txBody>
      </p:sp>
      <p:sp>
        <p:nvSpPr>
          <p:cNvPr id="3" name="Content Placeholder 2">
            <a:extLst>
              <a:ext uri="{FF2B5EF4-FFF2-40B4-BE49-F238E27FC236}">
                <a16:creationId xmlns:a16="http://schemas.microsoft.com/office/drawing/2014/main" id="{637CF3C3-122F-461D-8746-4BFE50283097}"/>
              </a:ext>
            </a:extLst>
          </p:cNvPr>
          <p:cNvSpPr>
            <a:spLocks noGrp="1"/>
          </p:cNvSpPr>
          <p:nvPr>
            <p:ph idx="1"/>
          </p:nvPr>
        </p:nvSpPr>
        <p:spPr/>
        <p:txBody>
          <a:bodyPr/>
          <a:lstStyle/>
          <a:p>
            <a:r>
              <a:rPr lang="en-AU" dirty="0"/>
              <a:t>1990 JV - The Trust Company shall assume the obligations of the existing joint venture for the Marshall Islands Maritime Training Program</a:t>
            </a:r>
          </a:p>
          <a:p>
            <a:r>
              <a:rPr lang="en-AU" dirty="0"/>
              <a:t>Extension or specific obligations</a:t>
            </a:r>
          </a:p>
          <a:p>
            <a:r>
              <a:rPr lang="en-AU" dirty="0"/>
              <a:t>Extension of Min </a:t>
            </a:r>
            <a:r>
              <a:rPr lang="en-AU" dirty="0" err="1"/>
              <a:t>T&amp;C</a:t>
            </a:r>
            <a:r>
              <a:rPr lang="en-AU" dirty="0"/>
              <a:t> and </a:t>
            </a:r>
            <a:r>
              <a:rPr lang="en-AU" dirty="0" err="1"/>
              <a:t>TCMI</a:t>
            </a:r>
            <a:r>
              <a:rPr lang="en-AU" dirty="0"/>
              <a:t> cooperation?</a:t>
            </a:r>
          </a:p>
          <a:p>
            <a:pPr marL="0" indent="0">
              <a:buNone/>
            </a:pPr>
            <a:endParaRPr lang="en-AU" dirty="0"/>
          </a:p>
          <a:p>
            <a:endParaRPr lang="en-AU" dirty="0"/>
          </a:p>
        </p:txBody>
      </p:sp>
      <p:pic>
        <p:nvPicPr>
          <p:cNvPr id="4" name="Picture 3">
            <a:extLst>
              <a:ext uri="{FF2B5EF4-FFF2-40B4-BE49-F238E27FC236}">
                <a16:creationId xmlns:a16="http://schemas.microsoft.com/office/drawing/2014/main" id="{83AC890D-19C5-42CC-8DD6-AEA35BD3012C}"/>
              </a:ext>
            </a:extLst>
          </p:cNvPr>
          <p:cNvPicPr>
            <a:picLocks noChangeAspect="1"/>
          </p:cNvPicPr>
          <p:nvPr/>
        </p:nvPicPr>
        <p:blipFill>
          <a:blip r:embed="rId2"/>
          <a:stretch>
            <a:fillRect/>
          </a:stretch>
        </p:blipFill>
        <p:spPr>
          <a:xfrm>
            <a:off x="9169333" y="4997282"/>
            <a:ext cx="2493480" cy="1603387"/>
          </a:xfrm>
          <a:prstGeom prst="rect">
            <a:avLst/>
          </a:prstGeom>
        </p:spPr>
      </p:pic>
    </p:spTree>
    <p:extLst>
      <p:ext uri="{BB962C8B-B14F-4D97-AF65-F5344CB8AC3E}">
        <p14:creationId xmlns:p14="http://schemas.microsoft.com/office/powerpoint/2010/main" val="157970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AECE-53B3-4086-8738-1609333816DC}"/>
              </a:ext>
            </a:extLst>
          </p:cNvPr>
          <p:cNvSpPr>
            <a:spLocks noGrp="1"/>
          </p:cNvSpPr>
          <p:nvPr>
            <p:ph type="title"/>
          </p:nvPr>
        </p:nvSpPr>
        <p:spPr/>
        <p:txBody>
          <a:bodyPr/>
          <a:lstStyle/>
          <a:p>
            <a:r>
              <a:rPr lang="en-AU" b="1" dirty="0"/>
              <a:t>7. Oversight on international obligations</a:t>
            </a:r>
          </a:p>
        </p:txBody>
      </p:sp>
      <p:sp>
        <p:nvSpPr>
          <p:cNvPr id="3" name="Content Placeholder 2">
            <a:extLst>
              <a:ext uri="{FF2B5EF4-FFF2-40B4-BE49-F238E27FC236}">
                <a16:creationId xmlns:a16="http://schemas.microsoft.com/office/drawing/2014/main" id="{29307EBE-D992-48B0-AA03-A4BB5F1BD066}"/>
              </a:ext>
            </a:extLst>
          </p:cNvPr>
          <p:cNvSpPr>
            <a:spLocks noGrp="1"/>
          </p:cNvSpPr>
          <p:nvPr>
            <p:ph idx="1"/>
          </p:nvPr>
        </p:nvSpPr>
        <p:spPr/>
        <p:txBody>
          <a:bodyPr>
            <a:normAutofit lnSpcReduction="10000"/>
          </a:bodyPr>
          <a:lstStyle/>
          <a:p>
            <a:r>
              <a:rPr lang="en-AU" dirty="0"/>
              <a:t>1990 JV Trust company to liaise with </a:t>
            </a:r>
            <a:r>
              <a:rPr lang="en-AU" dirty="0" err="1"/>
              <a:t>RMI</a:t>
            </a:r>
            <a:r>
              <a:rPr lang="en-AU" dirty="0"/>
              <a:t> appointment</a:t>
            </a:r>
          </a:p>
          <a:p>
            <a:r>
              <a:rPr lang="en-AU" dirty="0"/>
              <a:t>To meet annually and provide reports on the maritime and corporate programs and financial information provided to </a:t>
            </a:r>
            <a:r>
              <a:rPr lang="en-AU" dirty="0" err="1"/>
              <a:t>RMI</a:t>
            </a:r>
            <a:r>
              <a:rPr lang="en-AU" dirty="0"/>
              <a:t> under contract</a:t>
            </a:r>
          </a:p>
          <a:p>
            <a:r>
              <a:rPr lang="en-AU" dirty="0"/>
              <a:t>Expanded oversight but reduced Registry rights and obligations, especially:</a:t>
            </a:r>
          </a:p>
          <a:p>
            <a:pPr marL="0" indent="0">
              <a:buNone/>
            </a:pPr>
            <a:r>
              <a:rPr lang="en-AU" dirty="0"/>
              <a:t>	</a:t>
            </a:r>
            <a:r>
              <a:rPr lang="en-AU" dirty="0" err="1"/>
              <a:t>eg</a:t>
            </a:r>
            <a:r>
              <a:rPr lang="en-AU" dirty="0"/>
              <a:t> remove “sole right” of administrator to promulgate 	regulations and other acts, and where promulgated, requiring 	</a:t>
            </a:r>
            <a:r>
              <a:rPr lang="en-AU" dirty="0" err="1"/>
              <a:t>RMI</a:t>
            </a:r>
            <a:r>
              <a:rPr lang="en-AU" dirty="0"/>
              <a:t> approval (</a:t>
            </a:r>
            <a:r>
              <a:rPr lang="en-AU" dirty="0" err="1"/>
              <a:t>eg</a:t>
            </a:r>
            <a:r>
              <a:rPr lang="en-AU" dirty="0"/>
              <a:t> Minister of </a:t>
            </a:r>
            <a:r>
              <a:rPr lang="en-AU" dirty="0" err="1"/>
              <a:t>T&amp;C</a:t>
            </a:r>
            <a:r>
              <a:rPr lang="en-AU" dirty="0"/>
              <a:t> or appointee)</a:t>
            </a:r>
          </a:p>
          <a:p>
            <a:pPr marL="0" indent="0">
              <a:buNone/>
            </a:pPr>
            <a:r>
              <a:rPr lang="en-AU" dirty="0"/>
              <a:t>	</a:t>
            </a:r>
            <a:r>
              <a:rPr lang="en-AU" dirty="0" err="1"/>
              <a:t>eg</a:t>
            </a:r>
            <a:r>
              <a:rPr lang="en-AU" dirty="0"/>
              <a:t> increased judicial function for all fines, penalties etc </a:t>
            </a:r>
          </a:p>
          <a:p>
            <a:r>
              <a:rPr lang="en-AU" dirty="0"/>
              <a:t>  Require legislative amendment following contract </a:t>
            </a:r>
          </a:p>
        </p:txBody>
      </p:sp>
    </p:spTree>
    <p:extLst>
      <p:ext uri="{BB962C8B-B14F-4D97-AF65-F5344CB8AC3E}">
        <p14:creationId xmlns:p14="http://schemas.microsoft.com/office/powerpoint/2010/main" val="179220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EE1F-3590-4A9F-A127-089F63D120CD}"/>
              </a:ext>
            </a:extLst>
          </p:cNvPr>
          <p:cNvSpPr>
            <a:spLocks noGrp="1"/>
          </p:cNvSpPr>
          <p:nvPr>
            <p:ph type="title"/>
          </p:nvPr>
        </p:nvSpPr>
        <p:spPr/>
        <p:txBody>
          <a:bodyPr/>
          <a:lstStyle/>
          <a:p>
            <a:r>
              <a:rPr lang="en-AU" b="1" dirty="0"/>
              <a:t>Scope of negotiations</a:t>
            </a:r>
          </a:p>
        </p:txBody>
      </p:sp>
      <p:sp>
        <p:nvSpPr>
          <p:cNvPr id="3" name="Content Placeholder 2">
            <a:extLst>
              <a:ext uri="{FF2B5EF4-FFF2-40B4-BE49-F238E27FC236}">
                <a16:creationId xmlns:a16="http://schemas.microsoft.com/office/drawing/2014/main" id="{B03EAAE3-2560-4697-9342-0E8B67D2C702}"/>
              </a:ext>
            </a:extLst>
          </p:cNvPr>
          <p:cNvSpPr>
            <a:spLocks noGrp="1"/>
          </p:cNvSpPr>
          <p:nvPr>
            <p:ph idx="1"/>
          </p:nvPr>
        </p:nvSpPr>
        <p:spPr/>
        <p:txBody>
          <a:bodyPr>
            <a:normAutofit lnSpcReduction="10000"/>
          </a:bodyPr>
          <a:lstStyle/>
          <a:p>
            <a:r>
              <a:rPr lang="en-AU" dirty="0"/>
              <a:t>1995 “ … the parties to the JV agreement now wish to further amend that agreement in certain respects”…</a:t>
            </a:r>
          </a:p>
          <a:p>
            <a:r>
              <a:rPr lang="en-AU" dirty="0"/>
              <a:t>2015 “ … new schedule will be negotiated in the same spirit of good faith and cooperation that has led to the successful and continued growth of the programs”.</a:t>
            </a:r>
          </a:p>
          <a:p>
            <a:r>
              <a:rPr lang="en-AU" dirty="0" err="1"/>
              <a:t>RMI</a:t>
            </a:r>
            <a:r>
              <a:rPr lang="en-AU" dirty="0"/>
              <a:t> exhibited good faith in considering amendments to the 1990 JV on 7 occasions, and on matters other than financial split (</a:t>
            </a:r>
            <a:r>
              <a:rPr lang="en-AU" dirty="0" err="1"/>
              <a:t>eg</a:t>
            </a:r>
            <a:r>
              <a:rPr lang="en-AU" dirty="0"/>
              <a:t> reporting requirements)</a:t>
            </a:r>
          </a:p>
          <a:p>
            <a:r>
              <a:rPr lang="en-AU" dirty="0"/>
              <a:t>Artificial to separate financial aspects of the JV agreement with all other rights and obligations, and as such, ought to eb subject to negotiations in good faith</a:t>
            </a:r>
          </a:p>
        </p:txBody>
      </p:sp>
      <p:pic>
        <p:nvPicPr>
          <p:cNvPr id="4" name="Picture 3">
            <a:extLst>
              <a:ext uri="{FF2B5EF4-FFF2-40B4-BE49-F238E27FC236}">
                <a16:creationId xmlns:a16="http://schemas.microsoft.com/office/drawing/2014/main" id="{3C0ADF6F-6E40-4B35-B2CE-CA0D6037C365}"/>
              </a:ext>
            </a:extLst>
          </p:cNvPr>
          <p:cNvPicPr>
            <a:picLocks noChangeAspect="1"/>
          </p:cNvPicPr>
          <p:nvPr/>
        </p:nvPicPr>
        <p:blipFill>
          <a:blip r:embed="rId2"/>
          <a:stretch>
            <a:fillRect/>
          </a:stretch>
        </p:blipFill>
        <p:spPr>
          <a:xfrm>
            <a:off x="10985072" y="126367"/>
            <a:ext cx="1059886" cy="1431846"/>
          </a:xfrm>
          <a:prstGeom prst="rect">
            <a:avLst/>
          </a:prstGeom>
        </p:spPr>
      </p:pic>
    </p:spTree>
    <p:extLst>
      <p:ext uri="{BB962C8B-B14F-4D97-AF65-F5344CB8AC3E}">
        <p14:creationId xmlns:p14="http://schemas.microsoft.com/office/powerpoint/2010/main" val="342973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F8B9-92B4-4EF9-86BD-2B48857846A3}"/>
              </a:ext>
            </a:extLst>
          </p:cNvPr>
          <p:cNvSpPr>
            <a:spLocks noGrp="1"/>
          </p:cNvSpPr>
          <p:nvPr>
            <p:ph type="title"/>
          </p:nvPr>
        </p:nvSpPr>
        <p:spPr/>
        <p:txBody>
          <a:bodyPr/>
          <a:lstStyle/>
          <a:p>
            <a:r>
              <a:rPr lang="en-AU" dirty="0"/>
              <a:t>Time-line strategy</a:t>
            </a:r>
          </a:p>
        </p:txBody>
      </p:sp>
      <p:cxnSp>
        <p:nvCxnSpPr>
          <p:cNvPr id="5" name="Straight Connector 4">
            <a:extLst>
              <a:ext uri="{FF2B5EF4-FFF2-40B4-BE49-F238E27FC236}">
                <a16:creationId xmlns:a16="http://schemas.microsoft.com/office/drawing/2014/main" id="{8AE9457C-D975-4A2A-B207-75C7E0A98B53}"/>
              </a:ext>
            </a:extLst>
          </p:cNvPr>
          <p:cNvCxnSpPr/>
          <p:nvPr/>
        </p:nvCxnSpPr>
        <p:spPr>
          <a:xfrm>
            <a:off x="745922" y="3338818"/>
            <a:ext cx="109483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87DA4A-76DA-46C3-AEE7-0B1A57DB7291}"/>
              </a:ext>
            </a:extLst>
          </p:cNvPr>
          <p:cNvSpPr txBox="1"/>
          <p:nvPr/>
        </p:nvSpPr>
        <p:spPr>
          <a:xfrm>
            <a:off x="2113326" y="4076066"/>
            <a:ext cx="3926047" cy="2585323"/>
          </a:xfrm>
          <a:prstGeom prst="rect">
            <a:avLst/>
          </a:prstGeom>
          <a:noFill/>
        </p:spPr>
        <p:txBody>
          <a:bodyPr wrap="square" rtlCol="0">
            <a:spAutoFit/>
          </a:bodyPr>
          <a:lstStyle/>
          <a:p>
            <a:r>
              <a:rPr lang="en-AU" dirty="0"/>
              <a:t>NEGOTIATION: Current but scope uncertain</a:t>
            </a:r>
          </a:p>
          <a:p>
            <a:r>
              <a:rPr lang="en-AU" dirty="0" err="1"/>
              <a:t>ie</a:t>
            </a:r>
            <a:r>
              <a:rPr lang="en-AU" dirty="0"/>
              <a:t>. Financial settlement</a:t>
            </a:r>
          </a:p>
          <a:p>
            <a:r>
              <a:rPr lang="en-AU" dirty="0"/>
              <a:t>or broader considerations – but difficult to disentangle (</a:t>
            </a:r>
            <a:r>
              <a:rPr lang="en-AU" dirty="0" err="1"/>
              <a:t>ie</a:t>
            </a:r>
            <a:r>
              <a:rPr lang="en-AU" dirty="0"/>
              <a:t> associated with financial settlement are other considerations)</a:t>
            </a:r>
          </a:p>
          <a:p>
            <a:r>
              <a:rPr lang="en-AU" dirty="0"/>
              <a:t>REQUIRES GOOD FAITH NEGOTIATIONS </a:t>
            </a:r>
          </a:p>
          <a:p>
            <a:endParaRPr lang="en-AU" dirty="0"/>
          </a:p>
        </p:txBody>
      </p:sp>
      <p:cxnSp>
        <p:nvCxnSpPr>
          <p:cNvPr id="8" name="Straight Connector 7">
            <a:extLst>
              <a:ext uri="{FF2B5EF4-FFF2-40B4-BE49-F238E27FC236}">
                <a16:creationId xmlns:a16="http://schemas.microsoft.com/office/drawing/2014/main" id="{CD7EE17B-6BC3-43BC-AB3D-8DEB2D27D025}"/>
              </a:ext>
            </a:extLst>
          </p:cNvPr>
          <p:cNvCxnSpPr>
            <a:cxnSpLocks/>
          </p:cNvCxnSpPr>
          <p:nvPr/>
        </p:nvCxnSpPr>
        <p:spPr>
          <a:xfrm>
            <a:off x="6182686" y="1459684"/>
            <a:ext cx="66414" cy="4748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1346383-8AC6-4E8E-B12D-4B1239B772FD}"/>
              </a:ext>
            </a:extLst>
          </p:cNvPr>
          <p:cNvSpPr/>
          <p:nvPr/>
        </p:nvSpPr>
        <p:spPr>
          <a:xfrm>
            <a:off x="360727" y="2879674"/>
            <a:ext cx="2634143" cy="9182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Information gathering</a:t>
            </a:r>
          </a:p>
          <a:p>
            <a:pPr algn="ctr"/>
            <a:endParaRPr lang="en-AU" dirty="0">
              <a:solidFill>
                <a:schemeClr val="tx1"/>
              </a:solidFill>
            </a:endParaRPr>
          </a:p>
        </p:txBody>
      </p:sp>
      <p:cxnSp>
        <p:nvCxnSpPr>
          <p:cNvPr id="12" name="Straight Arrow Connector 11">
            <a:extLst>
              <a:ext uri="{FF2B5EF4-FFF2-40B4-BE49-F238E27FC236}">
                <a16:creationId xmlns:a16="http://schemas.microsoft.com/office/drawing/2014/main" id="{95E82F90-3FA2-4B1D-95E1-4EA0584E4AF7}"/>
              </a:ext>
            </a:extLst>
          </p:cNvPr>
          <p:cNvCxnSpPr/>
          <p:nvPr/>
        </p:nvCxnSpPr>
        <p:spPr>
          <a:xfrm>
            <a:off x="1786855" y="3833768"/>
            <a:ext cx="326472" cy="4697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13C56B-081B-4D9A-A258-D88245DE93D0}"/>
              </a:ext>
            </a:extLst>
          </p:cNvPr>
          <p:cNvCxnSpPr>
            <a:cxnSpLocks/>
          </p:cNvCxnSpPr>
          <p:nvPr/>
        </p:nvCxnSpPr>
        <p:spPr>
          <a:xfrm flipV="1">
            <a:off x="1623619" y="2149832"/>
            <a:ext cx="633020" cy="64595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A183CF9-E3D8-4ABA-A265-7B34ABC57658}"/>
              </a:ext>
            </a:extLst>
          </p:cNvPr>
          <p:cNvSpPr/>
          <p:nvPr/>
        </p:nvSpPr>
        <p:spPr>
          <a:xfrm>
            <a:off x="2348917" y="1597284"/>
            <a:ext cx="3514988" cy="5525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Auditor general/PAC</a:t>
            </a:r>
          </a:p>
        </p:txBody>
      </p:sp>
      <p:sp>
        <p:nvSpPr>
          <p:cNvPr id="16" name="TextBox 15">
            <a:extLst>
              <a:ext uri="{FF2B5EF4-FFF2-40B4-BE49-F238E27FC236}">
                <a16:creationId xmlns:a16="http://schemas.microsoft.com/office/drawing/2014/main" id="{C12FBC7B-3A76-413D-9199-F3F384B72CCB}"/>
              </a:ext>
            </a:extLst>
          </p:cNvPr>
          <p:cNvSpPr txBox="1"/>
          <p:nvPr/>
        </p:nvSpPr>
        <p:spPr>
          <a:xfrm>
            <a:off x="6694415" y="3934437"/>
            <a:ext cx="4286774" cy="646331"/>
          </a:xfrm>
          <a:prstGeom prst="rect">
            <a:avLst/>
          </a:prstGeom>
          <a:noFill/>
        </p:spPr>
        <p:txBody>
          <a:bodyPr wrap="square" rtlCol="0">
            <a:spAutoFit/>
          </a:bodyPr>
          <a:lstStyle/>
          <a:p>
            <a:r>
              <a:rPr lang="en-AU" dirty="0"/>
              <a:t>Arbitration</a:t>
            </a:r>
          </a:p>
          <a:p>
            <a:r>
              <a:rPr lang="en-AU" dirty="0"/>
              <a:t>Scope may be uncertain</a:t>
            </a:r>
          </a:p>
        </p:txBody>
      </p:sp>
      <p:cxnSp>
        <p:nvCxnSpPr>
          <p:cNvPr id="19" name="Straight Arrow Connector 18">
            <a:extLst>
              <a:ext uri="{FF2B5EF4-FFF2-40B4-BE49-F238E27FC236}">
                <a16:creationId xmlns:a16="http://schemas.microsoft.com/office/drawing/2014/main" id="{3C8BAF4F-1958-4AAD-9BC3-3AA49766B93B}"/>
              </a:ext>
            </a:extLst>
          </p:cNvPr>
          <p:cNvCxnSpPr>
            <a:stCxn id="15" idx="3"/>
          </p:cNvCxnSpPr>
          <p:nvPr/>
        </p:nvCxnSpPr>
        <p:spPr>
          <a:xfrm flipV="1">
            <a:off x="5863905" y="1870745"/>
            <a:ext cx="1409350" cy="28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950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F8B9-92B4-4EF9-86BD-2B48857846A3}"/>
              </a:ext>
            </a:extLst>
          </p:cNvPr>
          <p:cNvSpPr>
            <a:spLocks noGrp="1"/>
          </p:cNvSpPr>
          <p:nvPr>
            <p:ph type="title"/>
          </p:nvPr>
        </p:nvSpPr>
        <p:spPr/>
        <p:txBody>
          <a:bodyPr/>
          <a:lstStyle/>
          <a:p>
            <a:r>
              <a:rPr lang="en-AU" dirty="0"/>
              <a:t>Time-line strategy – “pressure points”</a:t>
            </a:r>
          </a:p>
        </p:txBody>
      </p:sp>
      <p:cxnSp>
        <p:nvCxnSpPr>
          <p:cNvPr id="5" name="Straight Connector 4">
            <a:extLst>
              <a:ext uri="{FF2B5EF4-FFF2-40B4-BE49-F238E27FC236}">
                <a16:creationId xmlns:a16="http://schemas.microsoft.com/office/drawing/2014/main" id="{8AE9457C-D975-4A2A-B207-75C7E0A98B53}"/>
              </a:ext>
            </a:extLst>
          </p:cNvPr>
          <p:cNvCxnSpPr/>
          <p:nvPr/>
        </p:nvCxnSpPr>
        <p:spPr>
          <a:xfrm>
            <a:off x="745922" y="3338818"/>
            <a:ext cx="1094833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87DA4A-76DA-46C3-AEE7-0B1A57DB7291}"/>
              </a:ext>
            </a:extLst>
          </p:cNvPr>
          <p:cNvSpPr txBox="1"/>
          <p:nvPr/>
        </p:nvSpPr>
        <p:spPr>
          <a:xfrm>
            <a:off x="1123425" y="1964148"/>
            <a:ext cx="3926047" cy="646331"/>
          </a:xfrm>
          <a:prstGeom prst="rect">
            <a:avLst/>
          </a:prstGeom>
          <a:noFill/>
        </p:spPr>
        <p:txBody>
          <a:bodyPr wrap="square" rtlCol="0">
            <a:spAutoFit/>
          </a:bodyPr>
          <a:lstStyle/>
          <a:p>
            <a:r>
              <a:rPr lang="en-AU" dirty="0"/>
              <a:t>NEGOTIATIONS </a:t>
            </a:r>
          </a:p>
          <a:p>
            <a:endParaRPr lang="en-AU" dirty="0"/>
          </a:p>
        </p:txBody>
      </p:sp>
      <p:sp>
        <p:nvSpPr>
          <p:cNvPr id="15" name="Rectangle 14">
            <a:extLst>
              <a:ext uri="{FF2B5EF4-FFF2-40B4-BE49-F238E27FC236}">
                <a16:creationId xmlns:a16="http://schemas.microsoft.com/office/drawing/2014/main" id="{7A183CF9-E3D8-4ABA-A265-7B34ABC57658}"/>
              </a:ext>
            </a:extLst>
          </p:cNvPr>
          <p:cNvSpPr/>
          <p:nvPr/>
        </p:nvSpPr>
        <p:spPr>
          <a:xfrm>
            <a:off x="745922" y="3686158"/>
            <a:ext cx="2751587" cy="5525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Auditor general/PAC</a:t>
            </a:r>
          </a:p>
        </p:txBody>
      </p:sp>
      <p:cxnSp>
        <p:nvCxnSpPr>
          <p:cNvPr id="4" name="Straight Connector 3">
            <a:extLst>
              <a:ext uri="{FF2B5EF4-FFF2-40B4-BE49-F238E27FC236}">
                <a16:creationId xmlns:a16="http://schemas.microsoft.com/office/drawing/2014/main" id="{40983924-3555-4AC9-A969-7D5EC1B6B482}"/>
              </a:ext>
            </a:extLst>
          </p:cNvPr>
          <p:cNvCxnSpPr>
            <a:cxnSpLocks/>
          </p:cNvCxnSpPr>
          <p:nvPr/>
        </p:nvCxnSpPr>
        <p:spPr>
          <a:xfrm>
            <a:off x="7239699" y="1964147"/>
            <a:ext cx="0" cy="1374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D760EC2-0283-406B-98A3-30E1F421EC48}"/>
              </a:ext>
            </a:extLst>
          </p:cNvPr>
          <p:cNvSpPr txBox="1"/>
          <p:nvPr/>
        </p:nvSpPr>
        <p:spPr>
          <a:xfrm>
            <a:off x="7877262" y="1853967"/>
            <a:ext cx="3338819" cy="369332"/>
          </a:xfrm>
          <a:prstGeom prst="rect">
            <a:avLst/>
          </a:prstGeom>
          <a:noFill/>
        </p:spPr>
        <p:txBody>
          <a:bodyPr wrap="square" rtlCol="0">
            <a:spAutoFit/>
          </a:bodyPr>
          <a:lstStyle/>
          <a:p>
            <a:r>
              <a:rPr lang="en-AU" dirty="0"/>
              <a:t>ARBITRATION –NEW YORK</a:t>
            </a:r>
          </a:p>
        </p:txBody>
      </p:sp>
      <p:sp>
        <p:nvSpPr>
          <p:cNvPr id="17" name="Rectangle 16">
            <a:extLst>
              <a:ext uri="{FF2B5EF4-FFF2-40B4-BE49-F238E27FC236}">
                <a16:creationId xmlns:a16="http://schemas.microsoft.com/office/drawing/2014/main" id="{F84DC7D2-CFC2-4ADA-89EC-7BEDE5AE5CBE}"/>
              </a:ext>
            </a:extLst>
          </p:cNvPr>
          <p:cNvSpPr/>
          <p:nvPr/>
        </p:nvSpPr>
        <p:spPr>
          <a:xfrm>
            <a:off x="2121716" y="4622349"/>
            <a:ext cx="2927755" cy="5525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IMO Head of delegation</a:t>
            </a:r>
          </a:p>
          <a:p>
            <a:pPr algn="ctr"/>
            <a:r>
              <a:rPr lang="en-AU" b="1" dirty="0">
                <a:solidFill>
                  <a:schemeClr val="tx1"/>
                </a:solidFill>
              </a:rPr>
              <a:t>Aug 2021 </a:t>
            </a:r>
          </a:p>
        </p:txBody>
      </p:sp>
      <p:cxnSp>
        <p:nvCxnSpPr>
          <p:cNvPr id="18" name="Straight Arrow Connector 17">
            <a:extLst>
              <a:ext uri="{FF2B5EF4-FFF2-40B4-BE49-F238E27FC236}">
                <a16:creationId xmlns:a16="http://schemas.microsoft.com/office/drawing/2014/main" id="{9E363E5F-AADD-4D51-8CE0-653FC56BEA7F}"/>
              </a:ext>
            </a:extLst>
          </p:cNvPr>
          <p:cNvCxnSpPr>
            <a:cxnSpLocks/>
          </p:cNvCxnSpPr>
          <p:nvPr/>
        </p:nvCxnSpPr>
        <p:spPr>
          <a:xfrm>
            <a:off x="2273417" y="3338818"/>
            <a:ext cx="0" cy="3473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FFA237B-B936-4C9A-A610-2BC2D1C6D901}"/>
              </a:ext>
            </a:extLst>
          </p:cNvPr>
          <p:cNvCxnSpPr>
            <a:cxnSpLocks/>
          </p:cNvCxnSpPr>
          <p:nvPr/>
        </p:nvCxnSpPr>
        <p:spPr>
          <a:xfrm>
            <a:off x="3673681" y="3338818"/>
            <a:ext cx="0" cy="12835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2508EF48-9207-4118-ABAF-4450913A4008}"/>
              </a:ext>
            </a:extLst>
          </p:cNvPr>
          <p:cNvSpPr/>
          <p:nvPr/>
        </p:nvSpPr>
        <p:spPr>
          <a:xfrm>
            <a:off x="4147656" y="5482814"/>
            <a:ext cx="2927755" cy="10100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Legislative amendments of non-interfering provisions</a:t>
            </a:r>
          </a:p>
          <a:p>
            <a:pPr algn="ctr"/>
            <a:r>
              <a:rPr lang="en-AU" b="1" dirty="0">
                <a:solidFill>
                  <a:schemeClr val="tx1"/>
                </a:solidFill>
              </a:rPr>
              <a:t>Aug/sept 2021</a:t>
            </a:r>
          </a:p>
        </p:txBody>
      </p:sp>
      <p:cxnSp>
        <p:nvCxnSpPr>
          <p:cNvPr id="24" name="Straight Arrow Connector 23">
            <a:extLst>
              <a:ext uri="{FF2B5EF4-FFF2-40B4-BE49-F238E27FC236}">
                <a16:creationId xmlns:a16="http://schemas.microsoft.com/office/drawing/2014/main" id="{653C1CD1-630E-4C6F-AF60-DC6B129235B8}"/>
              </a:ext>
            </a:extLst>
          </p:cNvPr>
          <p:cNvCxnSpPr>
            <a:cxnSpLocks/>
          </p:cNvCxnSpPr>
          <p:nvPr/>
        </p:nvCxnSpPr>
        <p:spPr>
          <a:xfrm>
            <a:off x="5394822" y="3338818"/>
            <a:ext cx="0" cy="21439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74AB64C-13F0-4633-9ED0-47CF5EC2E713}"/>
              </a:ext>
            </a:extLst>
          </p:cNvPr>
          <p:cNvSpPr txBox="1"/>
          <p:nvPr/>
        </p:nvSpPr>
        <p:spPr>
          <a:xfrm>
            <a:off x="6988029" y="1426128"/>
            <a:ext cx="545283" cy="369332"/>
          </a:xfrm>
          <a:prstGeom prst="rect">
            <a:avLst/>
          </a:prstGeom>
          <a:noFill/>
        </p:spPr>
        <p:txBody>
          <a:bodyPr wrap="square" rtlCol="0">
            <a:spAutoFit/>
          </a:bodyPr>
          <a:lstStyle/>
          <a:p>
            <a:pPr algn="ctr"/>
            <a:r>
              <a:rPr lang="en-AU" dirty="0"/>
              <a:t>?</a:t>
            </a:r>
          </a:p>
        </p:txBody>
      </p:sp>
    </p:spTree>
    <p:extLst>
      <p:ext uri="{BB962C8B-B14F-4D97-AF65-F5344CB8AC3E}">
        <p14:creationId xmlns:p14="http://schemas.microsoft.com/office/powerpoint/2010/main" val="129490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latin typeface="Calibri" panose="020F0502020204030204" pitchFamily="34" charset="0"/>
                <a:ea typeface="Times New Roman" panose="02020603050405020304" pitchFamily="18" charset="0"/>
              </a:rPr>
              <a:t>Contractual History</a:t>
            </a:r>
            <a:endParaRPr lang="en-AU" b="1" dirty="0"/>
          </a:p>
        </p:txBody>
      </p:sp>
      <p:pic>
        <p:nvPicPr>
          <p:cNvPr id="4" name="Picture 3">
            <a:extLst>
              <a:ext uri="{FF2B5EF4-FFF2-40B4-BE49-F238E27FC236}">
                <a16:creationId xmlns:a16="http://schemas.microsoft.com/office/drawing/2014/main" id="{559899E2-4462-7B4A-89FC-DB14E437F87B}"/>
              </a:ext>
            </a:extLst>
          </p:cNvPr>
          <p:cNvPicPr>
            <a:picLocks noChangeAspect="1"/>
          </p:cNvPicPr>
          <p:nvPr/>
        </p:nvPicPr>
        <p:blipFill rotWithShape="1">
          <a:blip r:embed="rId3"/>
          <a:srcRect l="4776" t="16626" b="11314"/>
          <a:stretch/>
        </p:blipFill>
        <p:spPr>
          <a:xfrm>
            <a:off x="401803" y="1742294"/>
            <a:ext cx="11413108" cy="3929449"/>
          </a:xfrm>
          <a:prstGeom prst="rect">
            <a:avLst/>
          </a:prstGeom>
        </p:spPr>
      </p:pic>
    </p:spTree>
    <p:extLst>
      <p:ext uri="{BB962C8B-B14F-4D97-AF65-F5344CB8AC3E}">
        <p14:creationId xmlns:p14="http://schemas.microsoft.com/office/powerpoint/2010/main" val="156455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DA28-E003-4B4A-AD9D-04502A4FFE58}"/>
              </a:ext>
            </a:extLst>
          </p:cNvPr>
          <p:cNvSpPr>
            <a:spLocks noGrp="1"/>
          </p:cNvSpPr>
          <p:nvPr>
            <p:ph type="title"/>
          </p:nvPr>
        </p:nvSpPr>
        <p:spPr/>
        <p:txBody>
          <a:bodyPr/>
          <a:lstStyle/>
          <a:p>
            <a:r>
              <a:rPr lang="en-AU" dirty="0" err="1"/>
              <a:t>RMI</a:t>
            </a:r>
            <a:r>
              <a:rPr lang="en-AU" dirty="0"/>
              <a:t> Registries</a:t>
            </a:r>
          </a:p>
        </p:txBody>
      </p:sp>
      <p:sp>
        <p:nvSpPr>
          <p:cNvPr id="3" name="Content Placeholder 2">
            <a:extLst>
              <a:ext uri="{FF2B5EF4-FFF2-40B4-BE49-F238E27FC236}">
                <a16:creationId xmlns:a16="http://schemas.microsoft.com/office/drawing/2014/main" id="{A7EF62C2-2978-4C55-ABC3-DCF7ED604456}"/>
              </a:ext>
            </a:extLst>
          </p:cNvPr>
          <p:cNvSpPr>
            <a:spLocks noGrp="1"/>
          </p:cNvSpPr>
          <p:nvPr>
            <p:ph idx="1"/>
          </p:nvPr>
        </p:nvSpPr>
        <p:spPr/>
        <p:txBody>
          <a:bodyPr/>
          <a:lstStyle/>
          <a:p>
            <a:pPr marL="514350" indent="-514350">
              <a:buAutoNum type="alphaUcPeriod"/>
            </a:pPr>
            <a:r>
              <a:rPr lang="en-AU" dirty="0"/>
              <a:t>If </a:t>
            </a:r>
            <a:r>
              <a:rPr lang="en-AU" dirty="0" err="1"/>
              <a:t>RMI</a:t>
            </a:r>
            <a:r>
              <a:rPr lang="en-AU" dirty="0"/>
              <a:t> could re-contract now, what should be changed or included in the contract? – a “wish list”</a:t>
            </a:r>
          </a:p>
          <a:p>
            <a:pPr marL="514350" indent="-514350">
              <a:buAutoNum type="alphaUcPeriod"/>
            </a:pPr>
            <a:r>
              <a:rPr lang="en-AU" dirty="0"/>
              <a:t>Then consider how the “wish list” could be achieved – time line strategy</a:t>
            </a:r>
          </a:p>
          <a:p>
            <a:pPr marL="514350" indent="-514350">
              <a:buAutoNum type="alphaUcPeriod"/>
            </a:pPr>
            <a:endParaRPr lang="en-AU" dirty="0"/>
          </a:p>
        </p:txBody>
      </p:sp>
      <p:pic>
        <p:nvPicPr>
          <p:cNvPr id="4" name="Picture 3">
            <a:extLst>
              <a:ext uri="{FF2B5EF4-FFF2-40B4-BE49-F238E27FC236}">
                <a16:creationId xmlns:a16="http://schemas.microsoft.com/office/drawing/2014/main" id="{793A5673-0AEC-4620-89A9-E22924984AAE}"/>
              </a:ext>
            </a:extLst>
          </p:cNvPr>
          <p:cNvPicPr>
            <a:picLocks noChangeAspect="1"/>
          </p:cNvPicPr>
          <p:nvPr/>
        </p:nvPicPr>
        <p:blipFill>
          <a:blip r:embed="rId2"/>
          <a:stretch>
            <a:fillRect/>
          </a:stretch>
        </p:blipFill>
        <p:spPr>
          <a:xfrm>
            <a:off x="10235388" y="5393910"/>
            <a:ext cx="1693000" cy="1098965"/>
          </a:xfrm>
          <a:prstGeom prst="rect">
            <a:avLst/>
          </a:prstGeom>
        </p:spPr>
      </p:pic>
    </p:spTree>
    <p:extLst>
      <p:ext uri="{BB962C8B-B14F-4D97-AF65-F5344CB8AC3E}">
        <p14:creationId xmlns:p14="http://schemas.microsoft.com/office/powerpoint/2010/main" val="4174413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D392D2-1D7D-4313-B459-36B251B88795}"/>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2200" i="1" kern="1200">
                <a:solidFill>
                  <a:schemeClr val="tx2"/>
                </a:solidFill>
                <a:latin typeface="+mj-lt"/>
                <a:ea typeface="+mj-ea"/>
                <a:cs typeface="+mj-cs"/>
              </a:rPr>
              <a:t>Please feel free to contact me regarding information presented in the workshops</a:t>
            </a:r>
            <a:br>
              <a:rPr lang="en-US" sz="2200" i="1" kern="1200">
                <a:solidFill>
                  <a:schemeClr val="tx2"/>
                </a:solidFill>
                <a:latin typeface="+mj-lt"/>
                <a:ea typeface="+mj-ea"/>
                <a:cs typeface="+mj-cs"/>
              </a:rPr>
            </a:br>
            <a:r>
              <a:rPr lang="en-US" sz="2200" i="1" kern="1200">
                <a:solidFill>
                  <a:schemeClr val="tx2"/>
                </a:solidFill>
                <a:latin typeface="+mj-lt"/>
                <a:ea typeface="+mj-ea"/>
                <a:cs typeface="+mj-cs"/>
              </a:rPr>
              <a:t>c.forrest@law.uq.edu.au</a:t>
            </a:r>
          </a:p>
        </p:txBody>
      </p:sp>
      <p:pic>
        <p:nvPicPr>
          <p:cNvPr id="4" name="Picture 3">
            <a:extLst>
              <a:ext uri="{FF2B5EF4-FFF2-40B4-BE49-F238E27FC236}">
                <a16:creationId xmlns:a16="http://schemas.microsoft.com/office/drawing/2014/main" id="{CA61BCFD-6F48-4148-837E-FEA809CD3CE0}"/>
              </a:ext>
            </a:extLst>
          </p:cNvPr>
          <p:cNvPicPr>
            <a:picLocks noChangeAspect="1"/>
          </p:cNvPicPr>
          <p:nvPr/>
        </p:nvPicPr>
        <p:blipFill>
          <a:blip r:embed="rId2"/>
          <a:stretch>
            <a:fillRect/>
          </a:stretch>
        </p:blipFill>
        <p:spPr>
          <a:xfrm>
            <a:off x="340470" y="2369280"/>
            <a:ext cx="4141760" cy="3033839"/>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1" name="Group 40">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42" name="Freeform: Shape 41">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9937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hlinkClick r:id="rId2"/>
              </a:rPr>
              <a:t>Marshall Islands | Guide to Ship Registries</a:t>
            </a:r>
            <a:endParaRPr lang="en-US" dirty="0"/>
          </a:p>
          <a:p>
            <a:r>
              <a:rPr lang="en-AU" dirty="0">
                <a:hlinkClick r:id="rId2"/>
              </a:rPr>
              <a:t>https://www.guidetoshipregistries.com/shipregistries-country/marshall-islands</a:t>
            </a:r>
            <a:endParaRPr lang="en-AU" dirty="0"/>
          </a:p>
        </p:txBody>
      </p:sp>
      <p:pic>
        <p:nvPicPr>
          <p:cNvPr id="4" name="Picture 3" descr="A picture containing water, outdoor, boat, ship&#10;&#10;Description automatically generated">
            <a:extLst>
              <a:ext uri="{FF2B5EF4-FFF2-40B4-BE49-F238E27FC236}">
                <a16:creationId xmlns:a16="http://schemas.microsoft.com/office/drawing/2014/main" id="{8F8C48EA-8242-4462-9677-2F8596800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420" y="314842"/>
            <a:ext cx="3899159" cy="2924369"/>
          </a:xfrm>
          <a:prstGeom prst="rect">
            <a:avLst/>
          </a:prstGeom>
        </p:spPr>
      </p:pic>
    </p:spTree>
    <p:extLst>
      <p:ext uri="{BB962C8B-B14F-4D97-AF65-F5344CB8AC3E}">
        <p14:creationId xmlns:p14="http://schemas.microsoft.com/office/powerpoint/2010/main" val="22031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C15A-CD4D-4C1B-9B01-7F032677E731}"/>
              </a:ext>
            </a:extLst>
          </p:cNvPr>
          <p:cNvSpPr>
            <a:spLocks noGrp="1"/>
          </p:cNvSpPr>
          <p:nvPr>
            <p:ph type="title"/>
          </p:nvPr>
        </p:nvSpPr>
        <p:spPr/>
        <p:txBody>
          <a:bodyPr/>
          <a:lstStyle/>
          <a:p>
            <a:r>
              <a:rPr lang="en-AU" dirty="0"/>
              <a:t>Task</a:t>
            </a:r>
          </a:p>
        </p:txBody>
      </p:sp>
      <p:sp>
        <p:nvSpPr>
          <p:cNvPr id="3" name="Content Placeholder 2">
            <a:extLst>
              <a:ext uri="{FF2B5EF4-FFF2-40B4-BE49-F238E27FC236}">
                <a16:creationId xmlns:a16="http://schemas.microsoft.com/office/drawing/2014/main" id="{29D4B9DC-56C0-45CC-9ACE-7427E0161C22}"/>
              </a:ext>
            </a:extLst>
          </p:cNvPr>
          <p:cNvSpPr>
            <a:spLocks noGrp="1"/>
          </p:cNvSpPr>
          <p:nvPr>
            <p:ph idx="1"/>
          </p:nvPr>
        </p:nvSpPr>
        <p:spPr/>
        <p:txBody>
          <a:bodyPr/>
          <a:lstStyle/>
          <a:p>
            <a:r>
              <a:rPr lang="en-AU" dirty="0"/>
              <a:t>List those things that you would want to see in a “new contract” – the wish list.</a:t>
            </a:r>
          </a:p>
          <a:p>
            <a:r>
              <a:rPr lang="en-AU" dirty="0"/>
              <a:t>E.g. 1 Financial transparency</a:t>
            </a:r>
          </a:p>
        </p:txBody>
      </p:sp>
      <p:pic>
        <p:nvPicPr>
          <p:cNvPr id="5" name="Picture 4" descr="A picture containing sky, boat, water, outdoor&#10;&#10;Description automatically generated">
            <a:extLst>
              <a:ext uri="{FF2B5EF4-FFF2-40B4-BE49-F238E27FC236}">
                <a16:creationId xmlns:a16="http://schemas.microsoft.com/office/drawing/2014/main" id="{6B590FCC-325A-4F1E-A884-6F0A9559C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091" y="4149442"/>
            <a:ext cx="4680856" cy="2162458"/>
          </a:xfrm>
          <a:prstGeom prst="rect">
            <a:avLst/>
          </a:prstGeom>
        </p:spPr>
      </p:pic>
    </p:spTree>
    <p:extLst>
      <p:ext uri="{BB962C8B-B14F-4D97-AF65-F5344CB8AC3E}">
        <p14:creationId xmlns:p14="http://schemas.microsoft.com/office/powerpoint/2010/main" val="204813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936B-6CC5-4F5D-B8E2-7DE3639C238C}"/>
              </a:ext>
            </a:extLst>
          </p:cNvPr>
          <p:cNvSpPr>
            <a:spLocks noGrp="1"/>
          </p:cNvSpPr>
          <p:nvPr>
            <p:ph type="title"/>
          </p:nvPr>
        </p:nvSpPr>
        <p:spPr/>
        <p:txBody>
          <a:bodyPr/>
          <a:lstStyle/>
          <a:p>
            <a:r>
              <a:rPr lang="en-AU" dirty="0"/>
              <a:t>Wish List</a:t>
            </a:r>
          </a:p>
        </p:txBody>
      </p:sp>
      <p:sp>
        <p:nvSpPr>
          <p:cNvPr id="3" name="Content Placeholder 2">
            <a:extLst>
              <a:ext uri="{FF2B5EF4-FFF2-40B4-BE49-F238E27FC236}">
                <a16:creationId xmlns:a16="http://schemas.microsoft.com/office/drawing/2014/main" id="{7EEDF5FA-068B-413F-9918-1009383F807A}"/>
              </a:ext>
            </a:extLst>
          </p:cNvPr>
          <p:cNvSpPr>
            <a:spLocks noGrp="1"/>
          </p:cNvSpPr>
          <p:nvPr>
            <p:ph idx="1"/>
          </p:nvPr>
        </p:nvSpPr>
        <p:spPr/>
        <p:txBody>
          <a:bodyPr/>
          <a:lstStyle/>
          <a:p>
            <a:pPr marL="514350" indent="-514350">
              <a:buAutoNum type="arabicPeriod"/>
            </a:pPr>
            <a:r>
              <a:rPr lang="en-AU" dirty="0"/>
              <a:t>Financial transparency</a:t>
            </a:r>
          </a:p>
          <a:p>
            <a:pPr marL="514350" indent="-514350">
              <a:buAutoNum type="arabicPeriod"/>
            </a:pPr>
            <a:r>
              <a:rPr lang="en-AU" dirty="0"/>
              <a:t>Financial equity</a:t>
            </a:r>
          </a:p>
          <a:p>
            <a:pPr marL="514350" indent="-514350">
              <a:buAutoNum type="arabicPeriod"/>
            </a:pPr>
            <a:r>
              <a:rPr lang="en-AU" dirty="0"/>
              <a:t>Access to </a:t>
            </a:r>
            <a:r>
              <a:rPr lang="en-AU" dirty="0" err="1"/>
              <a:t>RMI</a:t>
            </a:r>
            <a:r>
              <a:rPr lang="en-AU" dirty="0"/>
              <a:t> Shipping and Corporate Registry</a:t>
            </a:r>
          </a:p>
          <a:p>
            <a:pPr marL="514350" indent="-514350">
              <a:buAutoNum type="arabicPeriod"/>
            </a:pPr>
            <a:r>
              <a:rPr lang="en-AU" dirty="0"/>
              <a:t>Transparency of </a:t>
            </a:r>
            <a:r>
              <a:rPr lang="en-AU" dirty="0" err="1"/>
              <a:t>RMI</a:t>
            </a:r>
            <a:r>
              <a:rPr lang="en-AU" dirty="0"/>
              <a:t> Shipping and Corporate Registry</a:t>
            </a:r>
          </a:p>
          <a:p>
            <a:pPr marL="514350" indent="-514350">
              <a:buAutoNum type="arabicPeriod"/>
            </a:pPr>
            <a:r>
              <a:rPr lang="en-AU" dirty="0"/>
              <a:t>IMO and ILO participation</a:t>
            </a:r>
          </a:p>
          <a:p>
            <a:pPr marL="514350" indent="-514350">
              <a:buAutoNum type="arabicPeriod"/>
            </a:pPr>
            <a:r>
              <a:rPr lang="en-AU" dirty="0"/>
              <a:t>Capacity Building</a:t>
            </a:r>
          </a:p>
          <a:p>
            <a:pPr marL="514350" indent="-514350">
              <a:buAutoNum type="arabicPeriod"/>
            </a:pPr>
            <a:r>
              <a:rPr lang="en-AU" dirty="0"/>
              <a:t> Oversight on international obligations</a:t>
            </a:r>
          </a:p>
          <a:p>
            <a:pPr marL="514350" indent="-514350">
              <a:buAutoNum type="arabicPeriod"/>
            </a:pPr>
            <a:endParaRPr lang="en-AU" dirty="0"/>
          </a:p>
          <a:p>
            <a:pPr marL="514350" indent="-514350">
              <a:buAutoNum type="arabicPeriod"/>
            </a:pPr>
            <a:endParaRPr lang="en-AU" dirty="0"/>
          </a:p>
          <a:p>
            <a:pPr marL="514350" indent="-514350">
              <a:buAutoNum type="arabicPeriod"/>
            </a:pPr>
            <a:endParaRPr lang="en-AU" dirty="0"/>
          </a:p>
          <a:p>
            <a:pPr marL="514350" indent="-514350">
              <a:buAutoNum type="arabicPeriod"/>
            </a:pPr>
            <a:endParaRPr lang="en-AU" dirty="0"/>
          </a:p>
        </p:txBody>
      </p:sp>
      <p:pic>
        <p:nvPicPr>
          <p:cNvPr id="5" name="Picture 4" descr="A picture containing boat, water, outdoor, ship&#10;&#10;Description automatically generated">
            <a:extLst>
              <a:ext uri="{FF2B5EF4-FFF2-40B4-BE49-F238E27FC236}">
                <a16:creationId xmlns:a16="http://schemas.microsoft.com/office/drawing/2014/main" id="{268A11EB-7428-4B2A-8C28-9EB8143D3F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3919" y="4342855"/>
            <a:ext cx="2341628" cy="2347194"/>
          </a:xfrm>
          <a:prstGeom prst="rect">
            <a:avLst/>
          </a:prstGeom>
        </p:spPr>
      </p:pic>
    </p:spTree>
    <p:extLst>
      <p:ext uri="{BB962C8B-B14F-4D97-AF65-F5344CB8AC3E}">
        <p14:creationId xmlns:p14="http://schemas.microsoft.com/office/powerpoint/2010/main" val="176473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E599-153A-A94D-86CE-C2B7C0B8271D}"/>
              </a:ext>
            </a:extLst>
          </p:cNvPr>
          <p:cNvSpPr>
            <a:spLocks noGrp="1"/>
          </p:cNvSpPr>
          <p:nvPr>
            <p:ph type="title"/>
          </p:nvPr>
        </p:nvSpPr>
        <p:spPr>
          <a:xfrm>
            <a:off x="838200" y="0"/>
            <a:ext cx="10806545" cy="1325563"/>
          </a:xfrm>
        </p:spPr>
        <p:txBody>
          <a:bodyPr>
            <a:normAutofit/>
          </a:bodyPr>
          <a:lstStyle/>
          <a:p>
            <a:r>
              <a:rPr lang="en-AU" u="sng" dirty="0"/>
              <a:t>1. Financial transparency</a:t>
            </a:r>
            <a:endParaRPr lang="en-US" dirty="0">
              <a:latin typeface="+mn-lt"/>
            </a:endParaRPr>
          </a:p>
        </p:txBody>
      </p:sp>
      <p:graphicFrame>
        <p:nvGraphicFramePr>
          <p:cNvPr id="4" name="Content Placeholder 3">
            <a:extLst>
              <a:ext uri="{FF2B5EF4-FFF2-40B4-BE49-F238E27FC236}">
                <a16:creationId xmlns:a16="http://schemas.microsoft.com/office/drawing/2014/main" id="{E14DEE3E-AE7D-D044-A8B9-5F6484AAE5C8}"/>
              </a:ext>
            </a:extLst>
          </p:cNvPr>
          <p:cNvGraphicFramePr>
            <a:graphicFrameLocks noGrp="1"/>
          </p:cNvGraphicFramePr>
          <p:nvPr>
            <p:ph idx="1"/>
            <p:extLst>
              <p:ext uri="{D42A27DB-BD31-4B8C-83A1-F6EECF244321}">
                <p14:modId xmlns:p14="http://schemas.microsoft.com/office/powerpoint/2010/main" val="3344116043"/>
              </p:ext>
            </p:extLst>
          </p:nvPr>
        </p:nvGraphicFramePr>
        <p:xfrm>
          <a:off x="838199" y="1255196"/>
          <a:ext cx="10515601" cy="4659347"/>
        </p:xfrm>
        <a:graphic>
          <a:graphicData uri="http://schemas.openxmlformats.org/drawingml/2006/table">
            <a:tbl>
              <a:tblPr firstRow="1" bandRow="1">
                <a:tableStyleId>{5C22544A-7EE6-4342-B048-85BDC9FD1C3A}</a:tableStyleId>
              </a:tblPr>
              <a:tblGrid>
                <a:gridCol w="8256374">
                  <a:extLst>
                    <a:ext uri="{9D8B030D-6E8A-4147-A177-3AD203B41FA5}">
                      <a16:colId xmlns:a16="http://schemas.microsoft.com/office/drawing/2014/main" val="1281400678"/>
                    </a:ext>
                  </a:extLst>
                </a:gridCol>
                <a:gridCol w="2259227">
                  <a:extLst>
                    <a:ext uri="{9D8B030D-6E8A-4147-A177-3AD203B41FA5}">
                      <a16:colId xmlns:a16="http://schemas.microsoft.com/office/drawing/2014/main" val="3392311104"/>
                    </a:ext>
                  </a:extLst>
                </a:gridCol>
              </a:tblGrid>
              <a:tr h="441142">
                <a:tc>
                  <a:txBody>
                    <a:bodyPr/>
                    <a:lstStyle/>
                    <a:p>
                      <a:r>
                        <a:rPr lang="en-US" sz="2200" b="1" kern="1200" dirty="0">
                          <a:solidFill>
                            <a:schemeClr val="lt1"/>
                          </a:solidFill>
                          <a:effectLst/>
                          <a:latin typeface="+mn-lt"/>
                          <a:ea typeface="+mn-ea"/>
                          <a:cs typeface="+mn-cs"/>
                        </a:rPr>
                        <a:t>Requirement in the 1990 Amendment</a:t>
                      </a:r>
                      <a:r>
                        <a:rPr lang="en-AU" sz="2200" dirty="0">
                          <a:effectLst/>
                          <a:latin typeface="+mn-lt"/>
                        </a:rPr>
                        <a:t> </a:t>
                      </a:r>
                      <a:endParaRPr lang="en-US" sz="2200" dirty="0">
                        <a:latin typeface="+mn-lt"/>
                      </a:endParaRPr>
                    </a:p>
                  </a:txBody>
                  <a:tcPr/>
                </a:tc>
                <a:tc>
                  <a:txBody>
                    <a:bodyPr/>
                    <a:lstStyle/>
                    <a:p>
                      <a:r>
                        <a:rPr lang="en-US" sz="2200" b="1" kern="1200" dirty="0">
                          <a:solidFill>
                            <a:schemeClr val="lt1"/>
                          </a:solidFill>
                          <a:effectLst/>
                          <a:latin typeface="+mn-lt"/>
                          <a:ea typeface="+mn-ea"/>
                          <a:cs typeface="+mn-cs"/>
                        </a:rPr>
                        <a:t>Current Status</a:t>
                      </a:r>
                      <a:endParaRPr lang="en-US" sz="2200" dirty="0">
                        <a:latin typeface="+mn-lt"/>
                      </a:endParaRPr>
                    </a:p>
                  </a:txBody>
                  <a:tcPr/>
                </a:tc>
                <a:extLst>
                  <a:ext uri="{0D108BD9-81ED-4DB2-BD59-A6C34878D82A}">
                    <a16:rowId xmlns:a16="http://schemas.microsoft.com/office/drawing/2014/main" val="3342939714"/>
                  </a:ext>
                </a:extLst>
              </a:tr>
              <a:tr h="2369035">
                <a:tc>
                  <a:txBody>
                    <a:bodyPr/>
                    <a:lstStyle/>
                    <a:p>
                      <a:r>
                        <a:rPr lang="en-US" sz="2200" kern="1200" dirty="0">
                          <a:solidFill>
                            <a:schemeClr val="dk1"/>
                          </a:solidFill>
                          <a:effectLst/>
                          <a:latin typeface="+mn-lt"/>
                          <a:ea typeface="+mn-ea"/>
                          <a:cs typeface="+mn-cs"/>
                        </a:rPr>
                        <a:t>The Administrators (</a:t>
                      </a:r>
                      <a:r>
                        <a:rPr lang="en-US" sz="2200" kern="1200" dirty="0" err="1">
                          <a:solidFill>
                            <a:schemeClr val="dk1"/>
                          </a:solidFill>
                          <a:effectLst/>
                          <a:latin typeface="+mn-lt"/>
                          <a:ea typeface="+mn-ea"/>
                          <a:cs typeface="+mn-cs"/>
                        </a:rPr>
                        <a:t>MIMA</a:t>
                      </a:r>
                      <a:r>
                        <a:rPr lang="en-US" sz="2200" kern="1200" dirty="0">
                          <a:solidFill>
                            <a:schemeClr val="dk1"/>
                          </a:solidFill>
                          <a:effectLst/>
                          <a:latin typeface="+mn-lt"/>
                          <a:ea typeface="+mn-ea"/>
                          <a:cs typeface="+mn-cs"/>
                        </a:rPr>
                        <a:t> and </a:t>
                      </a:r>
                      <a:r>
                        <a:rPr lang="en-US" sz="2200" kern="1200" dirty="0" err="1">
                          <a:solidFill>
                            <a:schemeClr val="dk1"/>
                          </a:solidFill>
                          <a:effectLst/>
                          <a:latin typeface="+mn-lt"/>
                          <a:ea typeface="+mn-ea"/>
                          <a:cs typeface="+mn-cs"/>
                        </a:rPr>
                        <a:t>TCMI</a:t>
                      </a:r>
                      <a:r>
                        <a:rPr lang="en-US" sz="2200" kern="1200" dirty="0">
                          <a:solidFill>
                            <a:schemeClr val="dk1"/>
                          </a:solidFill>
                          <a:effectLst/>
                          <a:latin typeface="+mn-lt"/>
                          <a:ea typeface="+mn-ea"/>
                          <a:cs typeface="+mn-cs"/>
                        </a:rPr>
                        <a:t>) must provide the RMI Government with an annual budget for the maritime &amp; corporate programs. The budget must show “anticipated revenues and expenses,” including “operating expenses, reimbursement of loans, payments and advances and other expenditures made by Administrators and its subsidiaries and affiliates,” for the next calendar.</a:t>
                      </a:r>
                      <a:r>
                        <a:rPr lang="en-AU" sz="2200" dirty="0">
                          <a:effectLst/>
                          <a:latin typeface="+mn-lt"/>
                        </a:rPr>
                        <a:t> </a:t>
                      </a:r>
                      <a:endParaRPr lang="en-AU" sz="22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2200" dirty="0">
                          <a:effectLst/>
                          <a:latin typeface="+mn-lt"/>
                          <a:ea typeface="Calibri" panose="020F0502020204030204" pitchFamily="34" charset="0"/>
                          <a:cs typeface="Times New Roman" panose="02020603050405020304" pitchFamily="18" charset="0"/>
                        </a:rPr>
                        <a:t>Deleted</a:t>
                      </a:r>
                    </a:p>
                    <a:p>
                      <a:endParaRPr lang="en-US" sz="2200" dirty="0">
                        <a:latin typeface="+mn-lt"/>
                      </a:endParaRPr>
                    </a:p>
                  </a:txBody>
                  <a:tcPr/>
                </a:tc>
                <a:extLst>
                  <a:ext uri="{0D108BD9-81ED-4DB2-BD59-A6C34878D82A}">
                    <a16:rowId xmlns:a16="http://schemas.microsoft.com/office/drawing/2014/main" val="2532609402"/>
                  </a:ext>
                </a:extLst>
              </a:tr>
              <a:tr h="1849170">
                <a:tc>
                  <a:txBody>
                    <a:bodyPr/>
                    <a:lstStyle/>
                    <a:p>
                      <a:r>
                        <a:rPr lang="en-US" sz="2200" kern="1200" dirty="0">
                          <a:solidFill>
                            <a:schemeClr val="dk1"/>
                          </a:solidFill>
                          <a:effectLst/>
                          <a:latin typeface="+mn-lt"/>
                          <a:ea typeface="+mn-ea"/>
                          <a:cs typeface="+mn-cs"/>
                        </a:rPr>
                        <a:t>The Administrators must provide the RMI Government with quarterly variance reports. The reports must show “actual income and expenses versus budgeted income and expenses” for the maritime and corporate programs.</a:t>
                      </a:r>
                      <a:r>
                        <a:rPr lang="en-AU" sz="2200" dirty="0">
                          <a:effectLst/>
                          <a:latin typeface="+mn-lt"/>
                        </a:rPr>
                        <a:t> </a:t>
                      </a:r>
                      <a:endParaRPr lang="en-AU" sz="22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AU" sz="2200" b="0" i="0" u="none" strike="noStrike" kern="1200" cap="none" spc="0" normalizeH="0" baseline="0" noProof="0" dirty="0">
                          <a:ln>
                            <a:noFill/>
                          </a:ln>
                          <a:solidFill>
                            <a:prstClr val="black"/>
                          </a:solidFill>
                          <a:effectLst/>
                          <a:uLnTx/>
                          <a:uFillTx/>
                          <a:latin typeface="+mn-lt"/>
                          <a:ea typeface="Calibri" panose="020F0502020204030204" pitchFamily="34" charset="0"/>
                          <a:cs typeface="Times New Roman" panose="02020603050405020304" pitchFamily="18" charset="0"/>
                        </a:rPr>
                        <a:t>Deleted</a:t>
                      </a:r>
                    </a:p>
                    <a:p>
                      <a:pPr>
                        <a:lnSpc>
                          <a:spcPct val="107000"/>
                        </a:lnSpc>
                        <a:spcAft>
                          <a:spcPts val="800"/>
                        </a:spcAft>
                      </a:pPr>
                      <a:endParaRPr lang="en-AU"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3137694"/>
                  </a:ext>
                </a:extLst>
              </a:tr>
            </a:tbl>
          </a:graphicData>
        </a:graphic>
      </p:graphicFrame>
    </p:spTree>
    <p:extLst>
      <p:ext uri="{BB962C8B-B14F-4D97-AF65-F5344CB8AC3E}">
        <p14:creationId xmlns:p14="http://schemas.microsoft.com/office/powerpoint/2010/main" val="21635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14DEE3E-AE7D-D044-A8B9-5F6484AAE5C8}"/>
              </a:ext>
            </a:extLst>
          </p:cNvPr>
          <p:cNvGraphicFramePr>
            <a:graphicFrameLocks noGrp="1"/>
          </p:cNvGraphicFramePr>
          <p:nvPr>
            <p:ph idx="1"/>
            <p:extLst>
              <p:ext uri="{D42A27DB-BD31-4B8C-83A1-F6EECF244321}">
                <p14:modId xmlns:p14="http://schemas.microsoft.com/office/powerpoint/2010/main" val="3616702926"/>
              </p:ext>
            </p:extLst>
          </p:nvPr>
        </p:nvGraphicFramePr>
        <p:xfrm>
          <a:off x="913700" y="147129"/>
          <a:ext cx="10515600" cy="6563742"/>
        </p:xfrm>
        <a:graphic>
          <a:graphicData uri="http://schemas.openxmlformats.org/drawingml/2006/table">
            <a:tbl>
              <a:tblPr firstRow="1" bandRow="1">
                <a:tableStyleId>{5C22544A-7EE6-4342-B048-85BDC9FD1C3A}</a:tableStyleId>
              </a:tblPr>
              <a:tblGrid>
                <a:gridCol w="8071022">
                  <a:extLst>
                    <a:ext uri="{9D8B030D-6E8A-4147-A177-3AD203B41FA5}">
                      <a16:colId xmlns:a16="http://schemas.microsoft.com/office/drawing/2014/main" val="1281400678"/>
                    </a:ext>
                  </a:extLst>
                </a:gridCol>
                <a:gridCol w="2444578">
                  <a:extLst>
                    <a:ext uri="{9D8B030D-6E8A-4147-A177-3AD203B41FA5}">
                      <a16:colId xmlns:a16="http://schemas.microsoft.com/office/drawing/2014/main" val="3392311104"/>
                    </a:ext>
                  </a:extLst>
                </a:gridCol>
              </a:tblGrid>
              <a:tr h="427272">
                <a:tc>
                  <a:txBody>
                    <a:bodyPr/>
                    <a:lstStyle/>
                    <a:p>
                      <a:r>
                        <a:rPr lang="en-US" sz="2200" b="1" kern="1200" dirty="0">
                          <a:solidFill>
                            <a:schemeClr val="lt1"/>
                          </a:solidFill>
                          <a:effectLst/>
                          <a:latin typeface="+mn-lt"/>
                          <a:ea typeface="+mn-ea"/>
                          <a:cs typeface="+mn-cs"/>
                        </a:rPr>
                        <a:t>Requirement in the 1990 Amendment</a:t>
                      </a:r>
                      <a:r>
                        <a:rPr lang="en-AU" sz="2200" dirty="0">
                          <a:effectLst/>
                          <a:latin typeface="+mn-lt"/>
                        </a:rPr>
                        <a:t> </a:t>
                      </a:r>
                      <a:endParaRPr lang="en-US" sz="2200" dirty="0">
                        <a:latin typeface="+mn-lt"/>
                      </a:endParaRPr>
                    </a:p>
                  </a:txBody>
                  <a:tcPr/>
                </a:tc>
                <a:tc>
                  <a:txBody>
                    <a:bodyPr/>
                    <a:lstStyle/>
                    <a:p>
                      <a:r>
                        <a:rPr lang="en-US" sz="2200" b="1" kern="1200" dirty="0">
                          <a:solidFill>
                            <a:schemeClr val="lt1"/>
                          </a:solidFill>
                          <a:effectLst/>
                          <a:latin typeface="+mn-lt"/>
                          <a:ea typeface="+mn-ea"/>
                          <a:cs typeface="+mn-cs"/>
                        </a:rPr>
                        <a:t>Current Status</a:t>
                      </a:r>
                      <a:endParaRPr lang="en-US" sz="2200" dirty="0">
                        <a:latin typeface="+mn-lt"/>
                      </a:endParaRPr>
                    </a:p>
                  </a:txBody>
                  <a:tcPr/>
                </a:tc>
                <a:extLst>
                  <a:ext uri="{0D108BD9-81ED-4DB2-BD59-A6C34878D82A}">
                    <a16:rowId xmlns:a16="http://schemas.microsoft.com/office/drawing/2014/main" val="3342939714"/>
                  </a:ext>
                </a:extLst>
              </a:tr>
              <a:tr h="2979803">
                <a:tc>
                  <a:txBody>
                    <a:bodyPr/>
                    <a:lstStyle/>
                    <a:p>
                      <a:r>
                        <a:rPr lang="en-US" sz="2200" kern="1200" dirty="0">
                          <a:solidFill>
                            <a:schemeClr val="dk1"/>
                          </a:solidFill>
                          <a:effectLst/>
                          <a:latin typeface="+mn-lt"/>
                          <a:ea typeface="+mn-ea"/>
                          <a:cs typeface="+mn-cs"/>
                        </a:rPr>
                        <a:t>TCMI must provide the RMI Government with copies of any “audit reports” prepared in relation to its balance sheet.</a:t>
                      </a:r>
                    </a:p>
                    <a:p>
                      <a:endParaRPr lang="en-US" sz="22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The RMI Auditor General, or a certified public accountant contracted by the Auditor General, may “audit the financial and operational affairs of [TCMI] or any of its subsidiaries and affiliates associated with the maritime and corporate programs to the extent they are involved in the program.”</a:t>
                      </a:r>
                      <a:endParaRPr lang="en-AU" sz="2200" kern="1200" dirty="0">
                        <a:solidFill>
                          <a:schemeClr val="dk1"/>
                        </a:solidFill>
                        <a:effectLst/>
                        <a:latin typeface="+mn-lt"/>
                        <a:ea typeface="+mn-ea"/>
                        <a:cs typeface="+mn-cs"/>
                      </a:endParaRPr>
                    </a:p>
                  </a:txBody>
                  <a:tcPr/>
                </a:tc>
                <a:tc>
                  <a:txBody>
                    <a:bodyPr/>
                    <a:lstStyle/>
                    <a:p>
                      <a:pPr>
                        <a:lnSpc>
                          <a:spcPct val="107000"/>
                        </a:lnSpc>
                        <a:spcAft>
                          <a:spcPts val="800"/>
                        </a:spcAft>
                      </a:pPr>
                      <a:r>
                        <a:rPr lang="en-US" sz="2200" dirty="0">
                          <a:effectLst/>
                          <a:latin typeface="+mn-lt"/>
                          <a:ea typeface="Calibri" panose="020F0502020204030204" pitchFamily="34" charset="0"/>
                          <a:cs typeface="Times New Roman" panose="02020603050405020304" pitchFamily="18" charset="0"/>
                        </a:rPr>
                        <a:t>Retained with amendments. </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2609402"/>
                  </a:ext>
                </a:extLst>
              </a:tr>
              <a:tr h="1053547">
                <a:tc>
                  <a:txBody>
                    <a:bodyPr/>
                    <a:lstStyle/>
                    <a:p>
                      <a:r>
                        <a:rPr lang="en-AU" sz="2200" kern="1200" dirty="0">
                          <a:solidFill>
                            <a:schemeClr val="dk1"/>
                          </a:solidFill>
                          <a:effectLst/>
                          <a:latin typeface="+mn-lt"/>
                          <a:ea typeface="+mn-ea"/>
                          <a:cs typeface="+mn-cs"/>
                        </a:rPr>
                        <a:t>The Trust Company and its affiliates and subsidiaries shall perform all of their duties under this agreement at cost. For purposes of this agreement the term costs shall mean actual costs incurred without provision for additional on costs, or markup of any kind or type whatsoever. On costs shall means markups between subsidiaries and affiliates.</a:t>
                      </a:r>
                    </a:p>
                  </a:txBody>
                  <a:tcPr/>
                </a:tc>
                <a:tc>
                  <a:txBody>
                    <a:bodyPr/>
                    <a:lstStyle/>
                    <a:p>
                      <a:pPr>
                        <a:lnSpc>
                          <a:spcPct val="107000"/>
                        </a:lnSpc>
                        <a:spcAft>
                          <a:spcPts val="800"/>
                        </a:spcAft>
                      </a:pPr>
                      <a:r>
                        <a:rPr lang="en-AU" sz="2200" dirty="0">
                          <a:effectLst/>
                          <a:latin typeface="+mn-lt"/>
                          <a:ea typeface="Calibri" panose="020F0502020204030204" pitchFamily="34" charset="0"/>
                          <a:cs typeface="Times New Roman" panose="02020603050405020304" pitchFamily="18" charset="0"/>
                        </a:rPr>
                        <a:t>Deleted</a:t>
                      </a:r>
                    </a:p>
                  </a:txBody>
                  <a:tcPr marL="68580" marR="68580" marT="0" marB="0"/>
                </a:tc>
                <a:extLst>
                  <a:ext uri="{0D108BD9-81ED-4DB2-BD59-A6C34878D82A}">
                    <a16:rowId xmlns:a16="http://schemas.microsoft.com/office/drawing/2014/main" val="3419201650"/>
                  </a:ext>
                </a:extLst>
              </a:tr>
              <a:tr h="1053547">
                <a:tc>
                  <a:txBody>
                    <a:bodyPr/>
                    <a:lstStyle/>
                    <a:p>
                      <a:r>
                        <a:rPr lang="en-US" sz="2200" kern="1200" dirty="0">
                          <a:solidFill>
                            <a:schemeClr val="dk1"/>
                          </a:solidFill>
                          <a:effectLst/>
                          <a:latin typeface="+mn-lt"/>
                          <a:ea typeface="+mn-ea"/>
                          <a:cs typeface="+mn-cs"/>
                        </a:rPr>
                        <a:t>TCMI must inform the RMI Government of international maritime conferences and meetings.</a:t>
                      </a:r>
                      <a:r>
                        <a:rPr lang="en-AU" sz="2200" dirty="0">
                          <a:effectLst/>
                          <a:latin typeface="+mn-lt"/>
                        </a:rPr>
                        <a:t> </a:t>
                      </a:r>
                      <a:endParaRPr lang="en-AU" sz="2200" kern="1200" dirty="0">
                        <a:solidFill>
                          <a:schemeClr val="dk1"/>
                        </a:solidFill>
                        <a:effectLst/>
                        <a:latin typeface="+mn-lt"/>
                        <a:ea typeface="+mn-ea"/>
                        <a:cs typeface="+mn-cs"/>
                      </a:endParaRPr>
                    </a:p>
                  </a:txBody>
                  <a:tcPr/>
                </a:tc>
                <a:tc>
                  <a:txBody>
                    <a:bodyPr/>
                    <a:lstStyle/>
                    <a:p>
                      <a:pPr>
                        <a:lnSpc>
                          <a:spcPct val="107000"/>
                        </a:lnSpc>
                        <a:spcAft>
                          <a:spcPts val="800"/>
                        </a:spcAft>
                      </a:pPr>
                      <a:r>
                        <a:rPr lang="en-US" sz="2200" kern="1200" dirty="0">
                          <a:solidFill>
                            <a:schemeClr val="dk1"/>
                          </a:solidFill>
                          <a:effectLst/>
                          <a:latin typeface="+mn-lt"/>
                          <a:ea typeface="+mn-ea"/>
                          <a:cs typeface="+mn-cs"/>
                        </a:rPr>
                        <a:t>Retained.</a:t>
                      </a:r>
                      <a:endParaRPr lang="en-AU" sz="22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3137694"/>
                  </a:ext>
                </a:extLst>
              </a:tr>
            </a:tbl>
          </a:graphicData>
        </a:graphic>
      </p:graphicFrame>
    </p:spTree>
    <p:extLst>
      <p:ext uri="{BB962C8B-B14F-4D97-AF65-F5344CB8AC3E}">
        <p14:creationId xmlns:p14="http://schemas.microsoft.com/office/powerpoint/2010/main" val="220538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3624-5683-4A81-BAF4-50C24A995BAC}"/>
              </a:ext>
            </a:extLst>
          </p:cNvPr>
          <p:cNvSpPr>
            <a:spLocks noGrp="1"/>
          </p:cNvSpPr>
          <p:nvPr>
            <p:ph type="title"/>
          </p:nvPr>
        </p:nvSpPr>
        <p:spPr/>
        <p:txBody>
          <a:bodyPr/>
          <a:lstStyle/>
          <a:p>
            <a:r>
              <a:rPr lang="en-AU" b="1" dirty="0"/>
              <a:t>1. Financial transparency</a:t>
            </a:r>
          </a:p>
        </p:txBody>
      </p:sp>
      <p:sp>
        <p:nvSpPr>
          <p:cNvPr id="3" name="Content Placeholder 2">
            <a:extLst>
              <a:ext uri="{FF2B5EF4-FFF2-40B4-BE49-F238E27FC236}">
                <a16:creationId xmlns:a16="http://schemas.microsoft.com/office/drawing/2014/main" id="{BFB74F20-F7C8-4A58-87E1-132A30802323}"/>
              </a:ext>
            </a:extLst>
          </p:cNvPr>
          <p:cNvSpPr>
            <a:spLocks noGrp="1"/>
          </p:cNvSpPr>
          <p:nvPr>
            <p:ph idx="1"/>
          </p:nvPr>
        </p:nvSpPr>
        <p:spPr/>
        <p:txBody>
          <a:bodyPr/>
          <a:lstStyle/>
          <a:p>
            <a:r>
              <a:rPr lang="en-AU" dirty="0"/>
              <a:t>Contract- Re-instate deleted provisions or new improved provisions</a:t>
            </a:r>
          </a:p>
          <a:p>
            <a:pPr marL="0" indent="0">
              <a:buNone/>
            </a:pPr>
            <a:r>
              <a:rPr lang="en-AU" dirty="0"/>
              <a:t>(</a:t>
            </a:r>
            <a:r>
              <a:rPr lang="en-AU" dirty="0" err="1"/>
              <a:t>eg</a:t>
            </a:r>
            <a:r>
              <a:rPr lang="en-AU" dirty="0"/>
              <a:t> on cost of affiliates and not only </a:t>
            </a:r>
            <a:r>
              <a:rPr lang="en-AU" dirty="0" err="1"/>
              <a:t>TCMI</a:t>
            </a:r>
            <a:r>
              <a:rPr lang="en-AU" dirty="0"/>
              <a:t>)</a:t>
            </a:r>
          </a:p>
          <a:p>
            <a:r>
              <a:rPr lang="en-AU" dirty="0"/>
              <a:t>Legislative amendments (to both Maritime Administration Act and Corporations Law) to follow contract </a:t>
            </a:r>
          </a:p>
          <a:p>
            <a:pPr marL="0" indent="0">
              <a:buNone/>
            </a:pPr>
            <a:endParaRPr lang="en-AU" dirty="0"/>
          </a:p>
        </p:txBody>
      </p:sp>
      <p:pic>
        <p:nvPicPr>
          <p:cNvPr id="4" name="Picture 3">
            <a:extLst>
              <a:ext uri="{FF2B5EF4-FFF2-40B4-BE49-F238E27FC236}">
                <a16:creationId xmlns:a16="http://schemas.microsoft.com/office/drawing/2014/main" id="{B7D6B7B3-C992-46A4-B9ED-20DA5CF1EA07}"/>
              </a:ext>
            </a:extLst>
          </p:cNvPr>
          <p:cNvPicPr>
            <a:picLocks noChangeAspect="1"/>
          </p:cNvPicPr>
          <p:nvPr/>
        </p:nvPicPr>
        <p:blipFill>
          <a:blip r:embed="rId2"/>
          <a:stretch>
            <a:fillRect/>
          </a:stretch>
        </p:blipFill>
        <p:spPr>
          <a:xfrm>
            <a:off x="9444903" y="5023612"/>
            <a:ext cx="2371550" cy="1469263"/>
          </a:xfrm>
          <a:prstGeom prst="rect">
            <a:avLst/>
          </a:prstGeom>
        </p:spPr>
      </p:pic>
    </p:spTree>
    <p:extLst>
      <p:ext uri="{BB962C8B-B14F-4D97-AF65-F5344CB8AC3E}">
        <p14:creationId xmlns:p14="http://schemas.microsoft.com/office/powerpoint/2010/main" val="2689720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C99D-434D-4543-80F5-D98ADDDEF2DB}"/>
              </a:ext>
            </a:extLst>
          </p:cNvPr>
          <p:cNvSpPr>
            <a:spLocks noGrp="1"/>
          </p:cNvSpPr>
          <p:nvPr>
            <p:ph type="title"/>
          </p:nvPr>
        </p:nvSpPr>
        <p:spPr/>
        <p:txBody>
          <a:bodyPr/>
          <a:lstStyle/>
          <a:p>
            <a:r>
              <a:rPr lang="en-AU" b="1" dirty="0"/>
              <a:t>2. Financial equality</a:t>
            </a:r>
          </a:p>
        </p:txBody>
      </p:sp>
      <p:sp>
        <p:nvSpPr>
          <p:cNvPr id="3" name="Content Placeholder 2">
            <a:extLst>
              <a:ext uri="{FF2B5EF4-FFF2-40B4-BE49-F238E27FC236}">
                <a16:creationId xmlns:a16="http://schemas.microsoft.com/office/drawing/2014/main" id="{D61858D5-65FE-412C-BBC2-7D1B0747851E}"/>
              </a:ext>
            </a:extLst>
          </p:cNvPr>
          <p:cNvSpPr>
            <a:spLocks noGrp="1"/>
          </p:cNvSpPr>
          <p:nvPr>
            <p:ph idx="1"/>
          </p:nvPr>
        </p:nvSpPr>
        <p:spPr/>
        <p:txBody>
          <a:bodyPr/>
          <a:lstStyle/>
          <a:p>
            <a:r>
              <a:rPr lang="en-AU" dirty="0"/>
              <a:t>Fair return – does that mean an increased flat fee or a % of net or gross earnings (and associated risk of loss)?</a:t>
            </a:r>
          </a:p>
          <a:p>
            <a:r>
              <a:rPr lang="en-AU" dirty="0"/>
              <a:t>Really only determine what is fair once the actual financial position of IRI/</a:t>
            </a:r>
            <a:r>
              <a:rPr lang="en-AU" dirty="0" err="1"/>
              <a:t>MIMA</a:t>
            </a:r>
            <a:r>
              <a:rPr lang="en-AU" dirty="0"/>
              <a:t>/</a:t>
            </a:r>
            <a:r>
              <a:rPr lang="en-AU" dirty="0" err="1"/>
              <a:t>TCMI</a:t>
            </a:r>
            <a:r>
              <a:rPr lang="en-AU" dirty="0"/>
              <a:t> is.</a:t>
            </a:r>
          </a:p>
        </p:txBody>
      </p:sp>
      <p:pic>
        <p:nvPicPr>
          <p:cNvPr id="4" name="Picture 3">
            <a:extLst>
              <a:ext uri="{FF2B5EF4-FFF2-40B4-BE49-F238E27FC236}">
                <a16:creationId xmlns:a16="http://schemas.microsoft.com/office/drawing/2014/main" id="{E22515B4-1C87-49DC-8F92-292051290CC4}"/>
              </a:ext>
            </a:extLst>
          </p:cNvPr>
          <p:cNvPicPr>
            <a:picLocks noChangeAspect="1"/>
          </p:cNvPicPr>
          <p:nvPr/>
        </p:nvPicPr>
        <p:blipFill>
          <a:blip r:embed="rId2"/>
          <a:stretch>
            <a:fillRect/>
          </a:stretch>
        </p:blipFill>
        <p:spPr>
          <a:xfrm>
            <a:off x="8509517" y="4683120"/>
            <a:ext cx="3411715" cy="1772806"/>
          </a:xfrm>
          <a:prstGeom prst="rect">
            <a:avLst/>
          </a:prstGeom>
        </p:spPr>
      </p:pic>
    </p:spTree>
    <p:extLst>
      <p:ext uri="{BB962C8B-B14F-4D97-AF65-F5344CB8AC3E}">
        <p14:creationId xmlns:p14="http://schemas.microsoft.com/office/powerpoint/2010/main" val="1069971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TotalTime>
  <Words>1124</Words>
  <Application>Microsoft Macintosh PowerPoint</Application>
  <PresentationFormat>Widescreen</PresentationFormat>
  <Paragraphs>106</Paragraphs>
  <Slides>20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  RMI Ship and Corporate Registries Assessment and Options Technical Assistance Project</vt:lpstr>
      <vt:lpstr>RMI Registries</vt:lpstr>
      <vt:lpstr>PowerPoint Presentation</vt:lpstr>
      <vt:lpstr>Task</vt:lpstr>
      <vt:lpstr>Wish List</vt:lpstr>
      <vt:lpstr>1. Financial transparency</vt:lpstr>
      <vt:lpstr>PowerPoint Presentation</vt:lpstr>
      <vt:lpstr>1. Financial transparency</vt:lpstr>
      <vt:lpstr>2. Financial equality</vt:lpstr>
      <vt:lpstr>3. Access to RMI Shipping and Corporate Registry</vt:lpstr>
      <vt:lpstr>4. Transparency of RMI Shipping and Corporate Registry</vt:lpstr>
      <vt:lpstr>5. IMO and ILO participation</vt:lpstr>
      <vt:lpstr>6. Capacity Building</vt:lpstr>
      <vt:lpstr>6. Capacity Building</vt:lpstr>
      <vt:lpstr>7. Oversight on international obligations</vt:lpstr>
      <vt:lpstr>Scope of negotiations</vt:lpstr>
      <vt:lpstr>Time-line strategy</vt:lpstr>
      <vt:lpstr>Time-line strategy – “pressure points”</vt:lpstr>
      <vt:lpstr>Contractual History</vt:lpstr>
      <vt:lpstr>Please feel free to contact me regarding information presented in the workshops c.forrest@law.uq.edu.au</vt:lpstr>
    </vt:vector>
  </TitlesOfParts>
  <Company>The University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Shipping and Corporate Registries Assessment and Options technical Assistance Phase II</dc:title>
  <dc:creator>Craig Forrest</dc:creator>
  <cp:lastModifiedBy>Alison Newell</cp:lastModifiedBy>
  <cp:revision>120</cp:revision>
  <dcterms:created xsi:type="dcterms:W3CDTF">2021-03-09T23:05:38Z</dcterms:created>
  <dcterms:modified xsi:type="dcterms:W3CDTF">2021-05-26T07:30:40Z</dcterms:modified>
</cp:coreProperties>
</file>