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304" r:id="rId3"/>
    <p:sldId id="299" r:id="rId4"/>
    <p:sldId id="320" r:id="rId5"/>
    <p:sldId id="301" r:id="rId6"/>
    <p:sldId id="318" r:id="rId7"/>
    <p:sldId id="307" r:id="rId8"/>
    <p:sldId id="314" r:id="rId9"/>
    <p:sldId id="315" r:id="rId10"/>
    <p:sldId id="322" r:id="rId11"/>
    <p:sldId id="316" r:id="rId12"/>
    <p:sldId id="300" r:id="rId13"/>
    <p:sldId id="321" r:id="rId14"/>
    <p:sldId id="290" r:id="rId15"/>
    <p:sldId id="324" r:id="rId16"/>
    <p:sldId id="288" r:id="rId17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avnitag\Documents\Conferences\SMATECH\INDC%20Analysis_3%20(May2016)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/>
            </a:pPr>
            <a:r>
              <a:rPr lang="en-AU" sz="1600"/>
              <a:t>PICs</a:t>
            </a:r>
            <a:r>
              <a:rPr lang="en-AU" sz="1600" baseline="0"/>
              <a:t> INDC emission reduction targets </a:t>
            </a:r>
            <a:endParaRPr lang="en-AU" sz="1600"/>
          </a:p>
        </c:rich>
      </c:tx>
      <c:layout>
        <c:manualLayout>
          <c:xMode val="edge"/>
          <c:yMode val="edge"/>
          <c:x val="0.33037353058108326"/>
          <c:y val="5.179817682595151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8.2215382863795664E-2"/>
          <c:y val="2.8252405949256341E-2"/>
          <c:w val="0.89740924103015185"/>
          <c:h val="0.6349745410683085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'Commitments (2)'!$B$1</c:f>
              <c:strCache>
                <c:ptCount val="1"/>
                <c:pt idx="0">
                  <c:v>Unconditional commitment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i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'Commitments (2)'!$A$3:$A$16</c:f>
              <c:strCache>
                <c:ptCount val="14"/>
                <c:pt idx="0">
                  <c:v>Cook Is*</c:v>
                </c:pt>
                <c:pt idx="1">
                  <c:v>FSM**</c:v>
                </c:pt>
                <c:pt idx="2">
                  <c:v>Fiji*</c:v>
                </c:pt>
                <c:pt idx="3">
                  <c:v>Kiribati**</c:v>
                </c:pt>
                <c:pt idx="4">
                  <c:v>Nauru*</c:v>
                </c:pt>
                <c:pt idx="5">
                  <c:v>Niue*</c:v>
                </c:pt>
                <c:pt idx="6">
                  <c:v>Palau***</c:v>
                </c:pt>
                <c:pt idx="7">
                  <c:v>PNG*</c:v>
                </c:pt>
                <c:pt idx="8">
                  <c:v>RMI***</c:v>
                </c:pt>
                <c:pt idx="9">
                  <c:v>Samoa*</c:v>
                </c:pt>
                <c:pt idx="10">
                  <c:v>Solomon Is**</c:v>
                </c:pt>
                <c:pt idx="11">
                  <c:v>Tonga***</c:v>
                </c:pt>
                <c:pt idx="12">
                  <c:v>Tuvalu***</c:v>
                </c:pt>
                <c:pt idx="13">
                  <c:v>Vanuatu***</c:v>
                </c:pt>
              </c:strCache>
            </c:strRef>
          </c:cat>
          <c:val>
            <c:numRef>
              <c:f>'Commitments (2)'!$C$3:$C$16</c:f>
              <c:numCache>
                <c:formatCode>General</c:formatCode>
                <c:ptCount val="14"/>
                <c:pt idx="0">
                  <c:v>38</c:v>
                </c:pt>
                <c:pt idx="1">
                  <c:v>28</c:v>
                </c:pt>
                <c:pt idx="2">
                  <c:v>10</c:v>
                </c:pt>
                <c:pt idx="3">
                  <c:v>12.8</c:v>
                </c:pt>
                <c:pt idx="5">
                  <c:v>38</c:v>
                </c:pt>
                <c:pt idx="6">
                  <c:v>22</c:v>
                </c:pt>
                <c:pt idx="8">
                  <c:v>32</c:v>
                </c:pt>
                <c:pt idx="10">
                  <c:v>30</c:v>
                </c:pt>
                <c:pt idx="11">
                  <c:v>70</c:v>
                </c:pt>
                <c:pt idx="12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AF-41E7-8314-5A4D932E51CC}"/>
            </c:ext>
          </c:extLst>
        </c:ser>
        <c:ser>
          <c:idx val="1"/>
          <c:order val="1"/>
          <c:tx>
            <c:strRef>
              <c:f>'Commitments (2)'!$E$1</c:f>
              <c:strCache>
                <c:ptCount val="1"/>
                <c:pt idx="0">
                  <c:v>Conditional commitment</c:v>
                </c:pt>
              </c:strCache>
            </c:strRef>
          </c:tx>
          <c:invertIfNegative val="0"/>
          <c:dLbls>
            <c:numFmt formatCode="General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i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'Commitments (2)'!$A$3:$A$16</c:f>
              <c:strCache>
                <c:ptCount val="14"/>
                <c:pt idx="0">
                  <c:v>Cook Is*</c:v>
                </c:pt>
                <c:pt idx="1">
                  <c:v>FSM**</c:v>
                </c:pt>
                <c:pt idx="2">
                  <c:v>Fiji*</c:v>
                </c:pt>
                <c:pt idx="3">
                  <c:v>Kiribati**</c:v>
                </c:pt>
                <c:pt idx="4">
                  <c:v>Nauru*</c:v>
                </c:pt>
                <c:pt idx="5">
                  <c:v>Niue*</c:v>
                </c:pt>
                <c:pt idx="6">
                  <c:v>Palau***</c:v>
                </c:pt>
                <c:pt idx="7">
                  <c:v>PNG*</c:v>
                </c:pt>
                <c:pt idx="8">
                  <c:v>RMI***</c:v>
                </c:pt>
                <c:pt idx="9">
                  <c:v>Samoa*</c:v>
                </c:pt>
                <c:pt idx="10">
                  <c:v>Solomon Is**</c:v>
                </c:pt>
                <c:pt idx="11">
                  <c:v>Tonga***</c:v>
                </c:pt>
                <c:pt idx="12">
                  <c:v>Tuvalu***</c:v>
                </c:pt>
                <c:pt idx="13">
                  <c:v>Vanuatu***</c:v>
                </c:pt>
              </c:strCache>
            </c:strRef>
          </c:cat>
          <c:val>
            <c:numRef>
              <c:f>'Commitments (2)'!$F$3:$F$16</c:f>
              <c:numCache>
                <c:formatCode>General</c:formatCode>
                <c:ptCount val="14"/>
                <c:pt idx="0">
                  <c:v>43</c:v>
                </c:pt>
                <c:pt idx="1">
                  <c:v>35</c:v>
                </c:pt>
                <c:pt idx="2">
                  <c:v>20</c:v>
                </c:pt>
                <c:pt idx="3">
                  <c:v>49</c:v>
                </c:pt>
                <c:pt idx="5">
                  <c:v>42</c:v>
                </c:pt>
                <c:pt idx="7">
                  <c:v>100</c:v>
                </c:pt>
                <c:pt idx="8">
                  <c:v>13</c:v>
                </c:pt>
                <c:pt idx="9">
                  <c:v>100</c:v>
                </c:pt>
                <c:pt idx="10">
                  <c:v>45</c:v>
                </c:pt>
                <c:pt idx="13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1AF-41E7-8314-5A4D932E51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1611520"/>
        <c:axId val="71613056"/>
      </c:barChart>
      <c:catAx>
        <c:axId val="716115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71613056"/>
        <c:crosses val="autoZero"/>
        <c:auto val="1"/>
        <c:lblAlgn val="ctr"/>
        <c:lblOffset val="100"/>
        <c:noMultiLvlLbl val="0"/>
      </c:catAx>
      <c:valAx>
        <c:axId val="7161305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2000"/>
                </a:pPr>
                <a:r>
                  <a:rPr lang="en-AU" sz="2000"/>
                  <a:t>%</a:t>
                </a:r>
                <a:r>
                  <a:rPr lang="en-AU" sz="2000" baseline="0"/>
                  <a:t> of emission reduction</a:t>
                </a:r>
                <a:endParaRPr lang="en-AU" sz="2000"/>
              </a:p>
            </c:rich>
          </c:tx>
          <c:layout>
            <c:manualLayout>
              <c:xMode val="edge"/>
              <c:yMode val="edge"/>
              <c:x val="5.8005492502669585E-3"/>
              <c:y val="0.15916972428748899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7161152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9.1177541338382045E-2"/>
          <c:y val="0.81670957916652842"/>
          <c:w val="0.78583566472412159"/>
          <c:h val="8.0637266606179259E-2"/>
        </c:manualLayout>
      </c:layout>
      <c:overlay val="0"/>
      <c:txPr>
        <a:bodyPr/>
        <a:lstStyle/>
        <a:p>
          <a:pPr>
            <a:defRPr sz="1600" b="1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1789120936675975E-2"/>
          <c:y val="0.16902506147242008"/>
          <c:w val="0.8373290238517187"/>
          <c:h val="0.74089161326062702"/>
        </c:manualLayout>
      </c:layout>
      <c:pie3DChart>
        <c:varyColors val="1"/>
        <c:ser>
          <c:idx val="0"/>
          <c:order val="0"/>
          <c:explosion val="14"/>
          <c:dLbls>
            <c:dLbl>
              <c:idx val="0"/>
              <c:layout>
                <c:manualLayout>
                  <c:x val="-0.2112677918265492"/>
                  <c:y val="2.9445168192879633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5B07-4838-80A1-FF9E45568D3F}"/>
                </c:ext>
              </c:extLst>
            </c:dLbl>
            <c:dLbl>
              <c:idx val="1"/>
              <c:layout>
                <c:manualLayout>
                  <c:x val="0.15068451261825608"/>
                  <c:y val="-0.27118409978799918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5B07-4838-80A1-FF9E45568D3F}"/>
                </c:ext>
              </c:extLst>
            </c:dLbl>
            <c:dLbl>
              <c:idx val="2"/>
              <c:layout>
                <c:manualLayout>
                  <c:x val="0.21272948130479832"/>
                  <c:y val="7.0450672816808849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5B07-4838-80A1-FF9E45568D3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'target sectors'!$D$2:$D$4</c:f>
              <c:strCache>
                <c:ptCount val="3"/>
                <c:pt idx="0">
                  <c:v>Electricity </c:v>
                </c:pt>
                <c:pt idx="1">
                  <c:v>Electricity and transport</c:v>
                </c:pt>
                <c:pt idx="2">
                  <c:v>Electricity, transport and others</c:v>
                </c:pt>
              </c:strCache>
            </c:strRef>
          </c:cat>
          <c:val>
            <c:numRef>
              <c:f>'target sectors'!$E$2:$E$4</c:f>
              <c:numCache>
                <c:formatCode>General</c:formatCode>
                <c:ptCount val="3"/>
                <c:pt idx="0">
                  <c:v>6</c:v>
                </c:pt>
                <c:pt idx="1">
                  <c:v>3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B07-4838-80A1-FF9E45568D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0.33884</cdr:x>
      <cdr:y>0.31169</cdr:y>
    </cdr:from>
    <cdr:to>
      <cdr:x>0.38973</cdr:x>
      <cdr:y>0.65622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952328" y="1728192"/>
          <a:ext cx="443403" cy="19102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vert270" wrap="square" rtlCol="0"/>
        <a:lstStyle xmlns:a="http://schemas.openxmlformats.org/drawingml/2006/main"/>
        <a:p xmlns:a="http://schemas.openxmlformats.org/drawingml/2006/main">
          <a:r>
            <a:rPr lang="en-AU" sz="1400" dirty="0"/>
            <a:t>Non-GHG reduction</a:t>
          </a:r>
        </a:p>
      </cdr:txBody>
    </cdr:sp>
  </cdr:relSizeAnchor>
  <cdr:relSizeAnchor xmlns:cdr="http://schemas.openxmlformats.org/drawingml/2006/chartDrawing">
    <cdr:from>
      <cdr:x>0.05785</cdr:x>
      <cdr:y>0.89991</cdr:y>
    </cdr:from>
    <cdr:to>
      <cdr:x>1</cdr:x>
      <cdr:y>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504056" y="4989655"/>
          <a:ext cx="8208912" cy="55496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AU" sz="1050" b="1" dirty="0"/>
            <a:t>* electricity</a:t>
          </a:r>
          <a:r>
            <a:rPr lang="en-AU" sz="1050" b="1" baseline="0" dirty="0"/>
            <a:t> target        ** electricity and transport target        *** electricity, transport and others target	</a:t>
          </a:r>
          <a:endParaRPr lang="en-AU" sz="1050" b="1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1FFC8B-2A21-4ECD-9481-B01568BDCB5D}" type="datetimeFigureOut">
              <a:rPr lang="en-AU" smtClean="0"/>
              <a:t>17/12/2021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0DAC19-CD73-44B9-957B-A1D690E3C32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68719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0DAC19-CD73-44B9-957B-A1D690E3C32E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672208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0DAC19-CD73-44B9-957B-A1D690E3C32E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195816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0DAC19-CD73-44B9-957B-A1D690E3C32E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57450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C0F26-386C-40EF-9A71-F29F3F90C2B6}" type="datetimeFigureOut">
              <a:rPr lang="en-AU" smtClean="0"/>
              <a:t>17/12/2021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FBFF1-8FE8-4FFB-916F-C8CC1D1BEB7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12702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C0F26-386C-40EF-9A71-F29F3F90C2B6}" type="datetimeFigureOut">
              <a:rPr lang="en-AU" smtClean="0"/>
              <a:t>17/12/2021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FBFF1-8FE8-4FFB-916F-C8CC1D1BEB7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10386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C0F26-386C-40EF-9A71-F29F3F90C2B6}" type="datetimeFigureOut">
              <a:rPr lang="en-AU" smtClean="0"/>
              <a:t>17/12/2021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FBFF1-8FE8-4FFB-916F-C8CC1D1BEB7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40736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C0F26-386C-40EF-9A71-F29F3F90C2B6}" type="datetimeFigureOut">
              <a:rPr lang="en-AU" smtClean="0"/>
              <a:t>17/12/2021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FBFF1-8FE8-4FFB-916F-C8CC1D1BEB7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67032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C0F26-386C-40EF-9A71-F29F3F90C2B6}" type="datetimeFigureOut">
              <a:rPr lang="en-AU" smtClean="0"/>
              <a:t>17/12/2021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FBFF1-8FE8-4FFB-916F-C8CC1D1BEB7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93645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C0F26-386C-40EF-9A71-F29F3F90C2B6}" type="datetimeFigureOut">
              <a:rPr lang="en-AU" smtClean="0"/>
              <a:t>17/12/2021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FBFF1-8FE8-4FFB-916F-C8CC1D1BEB7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57043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C0F26-386C-40EF-9A71-F29F3F90C2B6}" type="datetimeFigureOut">
              <a:rPr lang="en-AU" smtClean="0"/>
              <a:t>17/12/2021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FBFF1-8FE8-4FFB-916F-C8CC1D1BEB7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51553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C0F26-386C-40EF-9A71-F29F3F90C2B6}" type="datetimeFigureOut">
              <a:rPr lang="en-AU" smtClean="0"/>
              <a:t>17/12/2021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FBFF1-8FE8-4FFB-916F-C8CC1D1BEB7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95840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C0F26-386C-40EF-9A71-F29F3F90C2B6}" type="datetimeFigureOut">
              <a:rPr lang="en-AU" smtClean="0"/>
              <a:t>17/12/2021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FBFF1-8FE8-4FFB-916F-C8CC1D1BEB7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38722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C0F26-386C-40EF-9A71-F29F3F90C2B6}" type="datetimeFigureOut">
              <a:rPr lang="en-AU" smtClean="0"/>
              <a:t>17/12/2021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FBFF1-8FE8-4FFB-916F-C8CC1D1BEB7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29095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C0F26-386C-40EF-9A71-F29F3F90C2B6}" type="datetimeFigureOut">
              <a:rPr lang="en-AU" smtClean="0"/>
              <a:t>17/12/2021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FBFF1-8FE8-4FFB-916F-C8CC1D1BEB7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78670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FC0F26-386C-40EF-9A71-F29F3F90C2B6}" type="datetimeFigureOut">
              <a:rPr lang="en-AU" smtClean="0"/>
              <a:t>17/12/2021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AFBFF1-8FE8-4FFB-916F-C8CC1D1BEB7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5452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3"/>
          <p:cNvSpPr txBox="1">
            <a:spLocks/>
          </p:cNvSpPr>
          <p:nvPr/>
        </p:nvSpPr>
        <p:spPr>
          <a:xfrm>
            <a:off x="6732240" y="5296261"/>
            <a:ext cx="2304256" cy="422155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en-US" sz="1100" i="1" dirty="0" smtClean="0"/>
              <a:t>Photo courtesy: Derick</a:t>
            </a:r>
            <a:endParaRPr lang="en-US" sz="1100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2942"/>
          <a:stretch/>
        </p:blipFill>
        <p:spPr bwMode="auto">
          <a:xfrm>
            <a:off x="-36512" y="0"/>
            <a:ext cx="9184465" cy="59968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0"/>
            <a:ext cx="4320480" cy="3875308"/>
          </a:xfrm>
          <a:noFill/>
        </p:spPr>
        <p:txBody>
          <a:bodyPr>
            <a:normAutofit/>
          </a:bodyPr>
          <a:lstStyle/>
          <a:p>
            <a:pPr algn="l"/>
            <a:r>
              <a:rPr lang="en-AU" sz="3200" dirty="0" smtClean="0">
                <a:solidFill>
                  <a:schemeClr val="accent2"/>
                </a:solidFill>
                <a:latin typeface="Franklin Gothic Demi Cond" panose="020B0706030402020204" pitchFamily="34" charset="0"/>
              </a:rPr>
              <a:t>Sustainable Shipping:</a:t>
            </a:r>
            <a:r>
              <a:rPr lang="en-AU" sz="6000" dirty="0" smtClean="0">
                <a:latin typeface="Franklin Gothic Demi Cond" panose="020B0706030402020204" pitchFamily="34" charset="0"/>
              </a:rPr>
              <a:t/>
            </a:r>
            <a:br>
              <a:rPr lang="en-AU" sz="6000" dirty="0" smtClean="0">
                <a:latin typeface="Franklin Gothic Demi Cond" panose="020B0706030402020204" pitchFamily="34" charset="0"/>
              </a:rPr>
            </a:br>
            <a:r>
              <a:rPr lang="en-AU" b="1" dirty="0" smtClean="0">
                <a:latin typeface="Nueva Std Cond" pitchFamily="34" charset="0"/>
              </a:rPr>
              <a:t>Anchored or adrift in the Pacific’s emission targets? </a:t>
            </a:r>
            <a:r>
              <a:rPr lang="en-AU" sz="4000" dirty="0">
                <a:latin typeface="Gabriola" panose="04040605051002020D02" pitchFamily="82" charset="0"/>
              </a:rPr>
              <a:t/>
            </a:r>
            <a:br>
              <a:rPr lang="en-AU" sz="4000" dirty="0">
                <a:latin typeface="Gabriola" panose="04040605051002020D02" pitchFamily="82" charset="0"/>
              </a:rPr>
            </a:br>
            <a:endParaRPr lang="en-AU" sz="4800" dirty="0">
              <a:latin typeface="Gabriola" panose="04040605051002020D02" pitchFamily="82" charset="0"/>
            </a:endParaRPr>
          </a:p>
        </p:txBody>
      </p:sp>
      <p:pic>
        <p:nvPicPr>
          <p:cNvPr id="4" name="Picture 3" descr="Power Point Design.jpg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0266" b="13014"/>
          <a:stretch/>
        </p:blipFill>
        <p:spPr>
          <a:xfrm>
            <a:off x="-36512" y="5710136"/>
            <a:ext cx="9180512" cy="1147864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5710136"/>
            <a:ext cx="7560840" cy="1075856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en-AU" sz="1600" b="1" dirty="0" smtClean="0">
                <a:solidFill>
                  <a:schemeClr val="tx1"/>
                </a:solidFill>
              </a:rPr>
              <a:t>Avnita Goundar </a:t>
            </a:r>
          </a:p>
          <a:p>
            <a:pPr algn="l">
              <a:spcBef>
                <a:spcPts val="0"/>
              </a:spcBef>
            </a:pPr>
            <a:r>
              <a:rPr lang="en-AU" sz="1600" dirty="0">
                <a:solidFill>
                  <a:schemeClr val="tx1"/>
                </a:solidFill>
              </a:rPr>
              <a:t>PhD </a:t>
            </a:r>
            <a:r>
              <a:rPr lang="en-AU" sz="1600" dirty="0" smtClean="0">
                <a:solidFill>
                  <a:schemeClr val="tx1"/>
                </a:solidFill>
              </a:rPr>
              <a:t>Candidate, Sustainable Sea Transport Research Programme</a:t>
            </a:r>
          </a:p>
          <a:p>
            <a:pPr algn="l">
              <a:spcBef>
                <a:spcPts val="0"/>
              </a:spcBef>
            </a:pPr>
            <a:r>
              <a:rPr lang="en-AU" sz="1600" dirty="0" smtClean="0">
                <a:solidFill>
                  <a:schemeClr val="tx1"/>
                </a:solidFill>
              </a:rPr>
              <a:t>Pacific Centre for Environment and Sustainable Development</a:t>
            </a:r>
          </a:p>
          <a:p>
            <a:pPr algn="l">
              <a:spcBef>
                <a:spcPts val="0"/>
              </a:spcBef>
            </a:pPr>
            <a:r>
              <a:rPr lang="en-AU" sz="1600" dirty="0" smtClean="0">
                <a:solidFill>
                  <a:schemeClr val="tx1"/>
                </a:solidFill>
              </a:rPr>
              <a:t>The University of the South Pacific, Suva, Fiji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283968" y="5394702"/>
            <a:ext cx="44644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1600" dirty="0" smtClean="0">
                <a:solidFill>
                  <a:schemeClr val="bg1"/>
                </a:solidFill>
              </a:rPr>
              <a:t>PACE-SD Seminar Series | Thursday 19 May 2016</a:t>
            </a:r>
            <a:endParaRPr lang="en-AU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7627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2345219"/>
              </p:ext>
            </p:extLst>
          </p:nvPr>
        </p:nvGraphicFramePr>
        <p:xfrm>
          <a:off x="467544" y="188633"/>
          <a:ext cx="8208912" cy="6480721"/>
        </p:xfrm>
        <a:graphic>
          <a:graphicData uri="http://schemas.openxmlformats.org/drawingml/2006/table">
            <a:tbl>
              <a:tblPr firstRow="1" firstCol="1" bandRow="1">
                <a:tableStyleId>{6E25E649-3F16-4E02-A733-19D2CDBF48F0}</a:tableStyleId>
              </a:tblPr>
              <a:tblGrid>
                <a:gridCol w="20522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22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22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22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263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2400" dirty="0">
                          <a:effectLst/>
                        </a:rPr>
                        <a:t>Country</a:t>
                      </a:r>
                      <a:endParaRPr lang="en-A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2400" dirty="0">
                          <a:effectLst/>
                        </a:rPr>
                        <a:t>Inclusion of transport sector in INDCs</a:t>
                      </a:r>
                      <a:endParaRPr lang="en-A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218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 </a:t>
                      </a:r>
                      <a:endParaRPr lang="en-A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2000" dirty="0">
                          <a:effectLst/>
                        </a:rPr>
                        <a:t>Inclusion in INDC target </a:t>
                      </a:r>
                      <a:endParaRPr lang="en-A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2000" dirty="0">
                          <a:effectLst/>
                        </a:rPr>
                        <a:t> % reduction by 2025</a:t>
                      </a:r>
                      <a:endParaRPr lang="en-A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2000" dirty="0">
                          <a:effectLst/>
                        </a:rPr>
                        <a:t> % reduction by 2030</a:t>
                      </a:r>
                      <a:endParaRPr lang="en-A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372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AU" sz="1800" dirty="0">
                          <a:effectLst/>
                        </a:rPr>
                        <a:t>Cook Is</a:t>
                      </a:r>
                      <a:endParaRPr lang="en-A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no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 dirty="0">
                          <a:effectLst/>
                        </a:rPr>
                        <a:t>n/a</a:t>
                      </a:r>
                      <a:endParaRPr lang="en-A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 dirty="0">
                          <a:effectLst/>
                        </a:rPr>
                        <a:t>n/a</a:t>
                      </a:r>
                      <a:endParaRPr lang="en-A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372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FSM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yes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no data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 dirty="0">
                          <a:effectLst/>
                        </a:rPr>
                        <a:t>n/a</a:t>
                      </a:r>
                      <a:endParaRPr lang="en-A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372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Fiji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 dirty="0">
                          <a:effectLst/>
                        </a:rPr>
                        <a:t>no</a:t>
                      </a:r>
                      <a:endParaRPr lang="en-A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n/a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 dirty="0">
                          <a:effectLst/>
                        </a:rPr>
                        <a:t>n/a</a:t>
                      </a:r>
                      <a:endParaRPr lang="en-A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372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Kiribati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yes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no data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 dirty="0">
                          <a:effectLst/>
                        </a:rPr>
                        <a:t>no data</a:t>
                      </a:r>
                      <a:endParaRPr lang="en-A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372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Nauru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no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n/a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n/a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372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Niue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no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n/a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 dirty="0">
                          <a:effectLst/>
                        </a:rPr>
                        <a:t>n/a</a:t>
                      </a:r>
                      <a:endParaRPr lang="en-A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372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Palau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yes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no data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 dirty="0">
                          <a:effectLst/>
                        </a:rPr>
                        <a:t>no data</a:t>
                      </a:r>
                      <a:endParaRPr lang="en-A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372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PNG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no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n/a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n/a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372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RMI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yes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16%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27%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372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Samoa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no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n/a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n/a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8372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Solomon Is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yes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no data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no data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8372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Tonga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yes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no data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no data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8372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Tuvalu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yes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no data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no data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8372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Vanuatu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yes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no data</a:t>
                      </a:r>
                      <a:endParaRPr lang="en-A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 dirty="0">
                          <a:effectLst/>
                        </a:rPr>
                        <a:t>no data</a:t>
                      </a:r>
                      <a:endParaRPr lang="en-A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1229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avnitag\Pictures\Pacific map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89" y="1076662"/>
            <a:ext cx="9144000" cy="5520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4716016" y="4077072"/>
            <a:ext cx="648072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Rectangle 7"/>
          <p:cNvSpPr/>
          <p:nvPr/>
        </p:nvSpPr>
        <p:spPr>
          <a:xfrm>
            <a:off x="467544" y="260648"/>
            <a:ext cx="828092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0"/>
              </a:spcBef>
              <a:spcAft>
                <a:spcPts val="1200"/>
              </a:spcAft>
            </a:pPr>
            <a:r>
              <a:rPr lang="en-GB" sz="2800" b="1" dirty="0">
                <a:solidFill>
                  <a:schemeClr val="accent2"/>
                </a:solidFill>
              </a:rPr>
              <a:t>The energy sector is the largest </a:t>
            </a:r>
            <a:r>
              <a:rPr lang="en-GB" sz="2800" b="1" dirty="0" smtClean="0">
                <a:solidFill>
                  <a:schemeClr val="accent2"/>
                </a:solidFill>
              </a:rPr>
              <a:t>emitter of GHG. In 6 </a:t>
            </a:r>
            <a:r>
              <a:rPr lang="en-GB" sz="2800" b="1" dirty="0">
                <a:solidFill>
                  <a:schemeClr val="accent2"/>
                </a:solidFill>
              </a:rPr>
              <a:t>out of 14 PICs, the transport sector is a larger emitter than </a:t>
            </a:r>
            <a:r>
              <a:rPr lang="en-GB" sz="2800" b="1" dirty="0" smtClean="0">
                <a:solidFill>
                  <a:schemeClr val="accent2"/>
                </a:solidFill>
              </a:rPr>
              <a:t>electricity </a:t>
            </a:r>
            <a:endParaRPr lang="en-GB" sz="2800" b="1" dirty="0">
              <a:solidFill>
                <a:schemeClr val="accent2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3815916" y="4149080"/>
            <a:ext cx="648072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Oval 9"/>
          <p:cNvSpPr/>
          <p:nvPr/>
        </p:nvSpPr>
        <p:spPr>
          <a:xfrm>
            <a:off x="3768028" y="4967486"/>
            <a:ext cx="648072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Oval 10"/>
          <p:cNvSpPr/>
          <p:nvPr/>
        </p:nvSpPr>
        <p:spPr>
          <a:xfrm>
            <a:off x="4139952" y="4581128"/>
            <a:ext cx="648072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Oval 11"/>
          <p:cNvSpPr/>
          <p:nvPr/>
        </p:nvSpPr>
        <p:spPr>
          <a:xfrm>
            <a:off x="1115616" y="2739053"/>
            <a:ext cx="648072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Oval 12"/>
          <p:cNvSpPr/>
          <p:nvPr/>
        </p:nvSpPr>
        <p:spPr>
          <a:xfrm>
            <a:off x="2236638" y="3789040"/>
            <a:ext cx="648072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94008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611560" y="6093296"/>
            <a:ext cx="7992888" cy="348139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just">
              <a:spcAft>
                <a:spcPts val="0"/>
              </a:spcAft>
            </a:pPr>
            <a:r>
              <a:rPr lang="en-GB" sz="1100" dirty="0" smtClean="0">
                <a:effectLst/>
                <a:latin typeface="Times New Roman"/>
                <a:ea typeface="MS Mincho"/>
              </a:rPr>
              <a:t>Comparative </a:t>
            </a:r>
            <a:r>
              <a:rPr lang="en-GB" sz="1100" dirty="0">
                <a:effectLst/>
                <a:latin typeface="Times New Roman"/>
                <a:ea typeface="MS Mincho"/>
              </a:rPr>
              <a:t>sectoral </a:t>
            </a:r>
            <a:r>
              <a:rPr lang="en-GB" sz="1100" dirty="0" smtClean="0">
                <a:effectLst/>
                <a:latin typeface="Times New Roman"/>
                <a:ea typeface="MS Mincho"/>
              </a:rPr>
              <a:t>GHG emissions </a:t>
            </a:r>
            <a:r>
              <a:rPr lang="en-GB" sz="1100" dirty="0">
                <a:effectLst/>
                <a:latin typeface="Times New Roman"/>
                <a:ea typeface="MS Mincho"/>
              </a:rPr>
              <a:t>of PICs (compiled from PICs INDC reports, 2015). No bars indicate no data in INDC report. </a:t>
            </a:r>
            <a:endParaRPr lang="en-AU" sz="1100" dirty="0">
              <a:effectLst/>
              <a:latin typeface="Times New Roman"/>
              <a:ea typeface="MS Mincho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04664"/>
            <a:ext cx="8928992" cy="568863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4893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4112582"/>
              </p:ext>
            </p:extLst>
          </p:nvPr>
        </p:nvGraphicFramePr>
        <p:xfrm>
          <a:off x="179512" y="188634"/>
          <a:ext cx="8856984" cy="63337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341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96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2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150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557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17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2800" dirty="0">
                          <a:effectLst/>
                        </a:rPr>
                        <a:t>Country</a:t>
                      </a:r>
                      <a:endParaRPr lang="en-A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2800" dirty="0">
                          <a:effectLst/>
                        </a:rPr>
                        <a:t>Contribution of transport emissions</a:t>
                      </a:r>
                      <a:endParaRPr lang="en-A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22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 </a:t>
                      </a:r>
                      <a:endParaRPr lang="en-A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2000" dirty="0">
                          <a:effectLst/>
                        </a:rPr>
                        <a:t>Overall (%)</a:t>
                      </a:r>
                      <a:endParaRPr lang="en-A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2000" dirty="0">
                          <a:effectLst/>
                        </a:rPr>
                        <a:t>Sub-sector emissions  </a:t>
                      </a:r>
                      <a:endParaRPr lang="en-A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421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AU" sz="2000">
                          <a:effectLst/>
                        </a:rPr>
                        <a:t> </a:t>
                      </a:r>
                      <a:endParaRPr lang="en-A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AU" sz="2800">
                          <a:effectLst/>
                        </a:rPr>
                        <a:t> </a:t>
                      </a:r>
                      <a:endParaRPr lang="en-AU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2400" dirty="0">
                          <a:effectLst/>
                        </a:rPr>
                        <a:t>Land</a:t>
                      </a:r>
                      <a:endParaRPr lang="en-A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2400" dirty="0">
                          <a:effectLst/>
                        </a:rPr>
                        <a:t>Air</a:t>
                      </a:r>
                      <a:endParaRPr lang="en-A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2400" dirty="0">
                          <a:effectLst/>
                        </a:rPr>
                        <a:t>Sea</a:t>
                      </a:r>
                      <a:endParaRPr lang="en-A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836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 dirty="0">
                          <a:effectLst/>
                        </a:rPr>
                        <a:t>Cook Is</a:t>
                      </a:r>
                      <a:endParaRPr lang="en-A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 dirty="0">
                          <a:effectLst/>
                        </a:rPr>
                        <a:t>42%</a:t>
                      </a:r>
                      <a:endParaRPr lang="en-A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 dirty="0">
                          <a:effectLst/>
                        </a:rPr>
                        <a:t>33%</a:t>
                      </a:r>
                      <a:endParaRPr lang="en-A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 dirty="0">
                          <a:effectLst/>
                        </a:rPr>
                        <a:t>8%</a:t>
                      </a:r>
                      <a:endParaRPr lang="en-A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 dirty="0">
                          <a:effectLst/>
                        </a:rPr>
                        <a:t>1%</a:t>
                      </a:r>
                      <a:endParaRPr lang="en-A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836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>
                          <a:effectLst/>
                        </a:rPr>
                        <a:t>FSM</a:t>
                      </a:r>
                      <a:endParaRPr lang="en-A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>
                          <a:effectLst/>
                        </a:rPr>
                        <a:t>38%</a:t>
                      </a:r>
                      <a:endParaRPr lang="en-A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>
                          <a:effectLst/>
                        </a:rPr>
                        <a:t>28%</a:t>
                      </a:r>
                      <a:endParaRPr lang="en-A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>
                          <a:effectLst/>
                        </a:rPr>
                        <a:t>no data</a:t>
                      </a:r>
                      <a:endParaRPr lang="en-A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>
                          <a:effectLst/>
                        </a:rPr>
                        <a:t>10%</a:t>
                      </a:r>
                      <a:endParaRPr lang="en-A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836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>
                          <a:effectLst/>
                        </a:rPr>
                        <a:t>Fiji</a:t>
                      </a:r>
                      <a:endParaRPr lang="en-A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>
                          <a:effectLst/>
                        </a:rPr>
                        <a:t>no data</a:t>
                      </a:r>
                      <a:endParaRPr lang="en-A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>
                          <a:effectLst/>
                        </a:rPr>
                        <a:t>no data</a:t>
                      </a:r>
                      <a:endParaRPr lang="en-A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>
                          <a:effectLst/>
                        </a:rPr>
                        <a:t>no data</a:t>
                      </a:r>
                      <a:endParaRPr lang="en-A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>
                          <a:effectLst/>
                        </a:rPr>
                        <a:t>no data</a:t>
                      </a:r>
                      <a:endParaRPr lang="en-A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836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>
                          <a:effectLst/>
                        </a:rPr>
                        <a:t>Kiribati</a:t>
                      </a:r>
                      <a:endParaRPr lang="en-A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>
                          <a:effectLst/>
                        </a:rPr>
                        <a:t>52%</a:t>
                      </a:r>
                      <a:endParaRPr lang="en-A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 dirty="0">
                          <a:effectLst/>
                        </a:rPr>
                        <a:t>no data</a:t>
                      </a:r>
                      <a:endParaRPr lang="en-A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>
                          <a:effectLst/>
                        </a:rPr>
                        <a:t>no data</a:t>
                      </a:r>
                      <a:endParaRPr lang="en-A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>
                          <a:effectLst/>
                        </a:rPr>
                        <a:t>no data</a:t>
                      </a:r>
                      <a:endParaRPr lang="en-A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836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>
                          <a:effectLst/>
                        </a:rPr>
                        <a:t>Nauru</a:t>
                      </a:r>
                      <a:endParaRPr lang="en-A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>
                          <a:effectLst/>
                        </a:rPr>
                        <a:t>no data</a:t>
                      </a:r>
                      <a:endParaRPr lang="en-A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 dirty="0">
                          <a:effectLst/>
                        </a:rPr>
                        <a:t>no data</a:t>
                      </a:r>
                      <a:endParaRPr lang="en-A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 dirty="0">
                          <a:effectLst/>
                        </a:rPr>
                        <a:t>no data</a:t>
                      </a:r>
                      <a:endParaRPr lang="en-A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>
                          <a:effectLst/>
                        </a:rPr>
                        <a:t>no data</a:t>
                      </a:r>
                      <a:endParaRPr lang="en-A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836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>
                          <a:effectLst/>
                        </a:rPr>
                        <a:t>Niue</a:t>
                      </a:r>
                      <a:endParaRPr lang="en-A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 dirty="0">
                          <a:effectLst/>
                        </a:rPr>
                        <a:t>57%</a:t>
                      </a:r>
                      <a:endParaRPr lang="en-A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>
                          <a:effectLst/>
                        </a:rPr>
                        <a:t>no data</a:t>
                      </a:r>
                      <a:endParaRPr lang="en-A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 dirty="0">
                          <a:effectLst/>
                        </a:rPr>
                        <a:t>no data</a:t>
                      </a:r>
                      <a:endParaRPr lang="en-A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 dirty="0">
                          <a:effectLst/>
                        </a:rPr>
                        <a:t>no data</a:t>
                      </a:r>
                      <a:endParaRPr lang="en-A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836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>
                          <a:effectLst/>
                        </a:rPr>
                        <a:t>Palau</a:t>
                      </a:r>
                      <a:endParaRPr lang="en-A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>
                          <a:effectLst/>
                        </a:rPr>
                        <a:t>no data</a:t>
                      </a:r>
                      <a:endParaRPr lang="en-A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>
                          <a:effectLst/>
                        </a:rPr>
                        <a:t>no data</a:t>
                      </a:r>
                      <a:endParaRPr lang="en-A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 dirty="0">
                          <a:effectLst/>
                        </a:rPr>
                        <a:t>no data</a:t>
                      </a:r>
                      <a:endParaRPr lang="en-A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>
                          <a:effectLst/>
                        </a:rPr>
                        <a:t>no data</a:t>
                      </a:r>
                      <a:endParaRPr lang="en-A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836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>
                          <a:effectLst/>
                        </a:rPr>
                        <a:t>PNG</a:t>
                      </a:r>
                      <a:endParaRPr lang="en-A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>
                          <a:effectLst/>
                        </a:rPr>
                        <a:t>no data</a:t>
                      </a:r>
                      <a:endParaRPr lang="en-A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>
                          <a:effectLst/>
                        </a:rPr>
                        <a:t>no data</a:t>
                      </a:r>
                      <a:endParaRPr lang="en-A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 dirty="0">
                          <a:effectLst/>
                        </a:rPr>
                        <a:t>no data</a:t>
                      </a:r>
                      <a:endParaRPr lang="en-A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 dirty="0">
                          <a:effectLst/>
                        </a:rPr>
                        <a:t>no data</a:t>
                      </a:r>
                      <a:endParaRPr lang="en-A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836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>
                          <a:effectLst/>
                        </a:rPr>
                        <a:t>RMI</a:t>
                      </a:r>
                      <a:endParaRPr lang="en-A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>
                          <a:effectLst/>
                        </a:rPr>
                        <a:t>12%</a:t>
                      </a:r>
                      <a:endParaRPr lang="en-A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>
                          <a:effectLst/>
                        </a:rPr>
                        <a:t>no data</a:t>
                      </a:r>
                      <a:endParaRPr lang="en-A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>
                          <a:effectLst/>
                        </a:rPr>
                        <a:t>no data</a:t>
                      </a:r>
                      <a:endParaRPr lang="en-A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 dirty="0">
                          <a:effectLst/>
                        </a:rPr>
                        <a:t>no data</a:t>
                      </a:r>
                      <a:endParaRPr lang="en-A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836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>
                          <a:effectLst/>
                        </a:rPr>
                        <a:t>Samoa</a:t>
                      </a:r>
                      <a:endParaRPr lang="en-A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>
                          <a:effectLst/>
                        </a:rPr>
                        <a:t>no data</a:t>
                      </a:r>
                      <a:endParaRPr lang="en-A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>
                          <a:effectLst/>
                        </a:rPr>
                        <a:t>27%</a:t>
                      </a:r>
                      <a:endParaRPr lang="en-A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>
                          <a:effectLst/>
                        </a:rPr>
                        <a:t>no data</a:t>
                      </a:r>
                      <a:endParaRPr lang="en-A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 dirty="0">
                          <a:effectLst/>
                        </a:rPr>
                        <a:t>no data</a:t>
                      </a:r>
                      <a:endParaRPr lang="en-A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5836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>
                          <a:effectLst/>
                        </a:rPr>
                        <a:t>Solomon Is</a:t>
                      </a:r>
                      <a:endParaRPr lang="en-A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 dirty="0">
                          <a:effectLst/>
                        </a:rPr>
                        <a:t>61%</a:t>
                      </a:r>
                      <a:endParaRPr lang="en-A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>
                          <a:effectLst/>
                        </a:rPr>
                        <a:t>no data</a:t>
                      </a:r>
                      <a:endParaRPr lang="en-A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>
                          <a:effectLst/>
                        </a:rPr>
                        <a:t>no data</a:t>
                      </a:r>
                      <a:endParaRPr lang="en-A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 dirty="0">
                          <a:effectLst/>
                        </a:rPr>
                        <a:t>no data</a:t>
                      </a:r>
                      <a:endParaRPr lang="en-A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5836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>
                          <a:effectLst/>
                        </a:rPr>
                        <a:t>Tonga</a:t>
                      </a:r>
                      <a:endParaRPr lang="en-A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 dirty="0">
                          <a:effectLst/>
                        </a:rPr>
                        <a:t>40%</a:t>
                      </a:r>
                      <a:endParaRPr lang="en-A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>
                          <a:effectLst/>
                        </a:rPr>
                        <a:t>40%</a:t>
                      </a:r>
                      <a:endParaRPr lang="en-A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>
                          <a:effectLst/>
                        </a:rPr>
                        <a:t>no data</a:t>
                      </a:r>
                      <a:endParaRPr lang="en-A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 dirty="0">
                          <a:effectLst/>
                        </a:rPr>
                        <a:t>no data</a:t>
                      </a:r>
                      <a:endParaRPr lang="en-A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5836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>
                          <a:effectLst/>
                        </a:rPr>
                        <a:t>Tuvalu</a:t>
                      </a:r>
                      <a:endParaRPr lang="en-A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 dirty="0">
                          <a:effectLst/>
                        </a:rPr>
                        <a:t>40%</a:t>
                      </a:r>
                      <a:endParaRPr lang="en-A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>
                          <a:effectLst/>
                        </a:rPr>
                        <a:t>no data</a:t>
                      </a:r>
                      <a:endParaRPr lang="en-A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>
                          <a:effectLst/>
                        </a:rPr>
                        <a:t>no data</a:t>
                      </a:r>
                      <a:endParaRPr lang="en-A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 dirty="0">
                          <a:effectLst/>
                        </a:rPr>
                        <a:t>no data</a:t>
                      </a:r>
                      <a:endParaRPr lang="en-A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5836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>
                          <a:effectLst/>
                        </a:rPr>
                        <a:t>Vanuatu</a:t>
                      </a:r>
                      <a:endParaRPr lang="en-A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>
                          <a:effectLst/>
                        </a:rPr>
                        <a:t>no data</a:t>
                      </a:r>
                      <a:endParaRPr lang="en-A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>
                          <a:effectLst/>
                        </a:rPr>
                        <a:t>no data</a:t>
                      </a:r>
                      <a:endParaRPr lang="en-A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>
                          <a:effectLst/>
                        </a:rPr>
                        <a:t>no data</a:t>
                      </a:r>
                      <a:endParaRPr lang="en-A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AU" sz="2000" dirty="0">
                          <a:effectLst/>
                        </a:rPr>
                        <a:t>no data</a:t>
                      </a:r>
                      <a:endParaRPr lang="en-A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3099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301608" cy="936104"/>
          </a:xfrm>
        </p:spPr>
        <p:txBody>
          <a:bodyPr/>
          <a:lstStyle/>
          <a:p>
            <a:r>
              <a:rPr lang="en-AU" dirty="0" smtClean="0">
                <a:solidFill>
                  <a:schemeClr val="accent2"/>
                </a:solidFill>
              </a:rPr>
              <a:t>Reflections</a:t>
            </a:r>
            <a:endParaRPr lang="en-AU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24744"/>
            <a:ext cx="8424936" cy="54006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GB" sz="2400" dirty="0" smtClean="0"/>
              <a:t>Low carbon shipping continues </a:t>
            </a:r>
            <a:r>
              <a:rPr lang="en-GB" sz="2400" dirty="0"/>
              <a:t>to be viewed as a ‘high hanging fruit’ and is still not a priority in regional and national development agendas when compared to electricity generation</a:t>
            </a:r>
            <a:r>
              <a:rPr lang="en-GB" sz="2400" dirty="0" smtClean="0"/>
              <a:t>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GB" sz="2400" dirty="0"/>
              <a:t>PIC INDCs, as currently presented, are not adequately powered to drive transition to low carbon shipping in the Pacific region</a:t>
            </a:r>
            <a:r>
              <a:rPr lang="en-GB" sz="2400" dirty="0" smtClean="0"/>
              <a:t>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GB" sz="2400" dirty="0"/>
              <a:t>Urgent </a:t>
            </a:r>
            <a:r>
              <a:rPr lang="en-GB" sz="2400" dirty="0" smtClean="0"/>
              <a:t>need for development </a:t>
            </a:r>
            <a:r>
              <a:rPr lang="en-GB" sz="2400" dirty="0"/>
              <a:t>of more robust </a:t>
            </a:r>
            <a:r>
              <a:rPr lang="en-GB" sz="2400" dirty="0" smtClean="0"/>
              <a:t>data collection methods </a:t>
            </a:r>
            <a:r>
              <a:rPr lang="en-GB" sz="2400" dirty="0"/>
              <a:t>and data analysis for determining </a:t>
            </a:r>
            <a:r>
              <a:rPr lang="en-GB" sz="2400" dirty="0" smtClean="0"/>
              <a:t>appropriate sectoral emission reduction targets in INDCs.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GB" sz="2400" dirty="0" smtClean="0"/>
              <a:t>Further research required to assess level of investments and current efforts in strengthening/improving transport data collection and repositories at national and regional levels.</a:t>
            </a: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1917292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 smtClean="0">
                <a:solidFill>
                  <a:schemeClr val="accent2"/>
                </a:solidFill>
              </a:rPr>
              <a:t>Reflections</a:t>
            </a:r>
            <a:endParaRPr lang="en-AU" b="1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824536"/>
          </a:xfrm>
        </p:spPr>
        <p:txBody>
          <a:bodyPr>
            <a:normAutofit fontScale="85000" lnSpcReduction="10000"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AU" b="1" dirty="0" smtClean="0"/>
              <a:t>Revision of initial INDCs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AU" dirty="0" smtClean="0"/>
              <a:t>Absence of relevant information in initial preparation disadvantaged developing countries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AU" dirty="0" smtClean="0"/>
              <a:t>Can be revised if conditions change and more information is available on actual needs and resources required.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AU" dirty="0"/>
              <a:t>INDCs will become Nationally Determined Contributions (NDCs) once a country ratifies the Paris Agreement </a:t>
            </a:r>
            <a:r>
              <a:rPr lang="en-AU" dirty="0" smtClean="0"/>
              <a:t>.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AU" dirty="0" smtClean="0"/>
              <a:t>Timeframe for next revision can be between December 2015 (after COP21) and 2020 – however, countries have the option of implementing their current INDCs as NDCs from 2020 and then revise to submit a new NDC in 2025.</a:t>
            </a:r>
          </a:p>
        </p:txBody>
      </p:sp>
    </p:spTree>
    <p:extLst>
      <p:ext uri="{BB962C8B-B14F-4D97-AF65-F5344CB8AC3E}">
        <p14:creationId xmlns:p14="http://schemas.microsoft.com/office/powerpoint/2010/main" val="37902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897" y="3166350"/>
            <a:ext cx="8229600" cy="1143000"/>
          </a:xfrm>
        </p:spPr>
        <p:txBody>
          <a:bodyPr/>
          <a:lstStyle/>
          <a:p>
            <a:r>
              <a:rPr lang="en-AU" dirty="0" smtClean="0"/>
              <a:t>Thank you!</a:t>
            </a:r>
            <a:endParaRPr lang="en-AU" dirty="0"/>
          </a:p>
        </p:txBody>
      </p:sp>
      <p:pic>
        <p:nvPicPr>
          <p:cNvPr id="5122" name="Picture 2" descr="C:\Users\avnitag\Pictures\Mua voy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606" y="-27384"/>
            <a:ext cx="9162606" cy="3193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 Placeholder 3"/>
          <p:cNvSpPr txBox="1">
            <a:spLocks/>
          </p:cNvSpPr>
          <p:nvPr/>
        </p:nvSpPr>
        <p:spPr>
          <a:xfrm>
            <a:off x="179512" y="2852936"/>
            <a:ext cx="2304256" cy="422155"/>
          </a:xfrm>
          <a:prstGeom prst="rect">
            <a:avLst/>
          </a:prstGeom>
        </p:spPr>
        <p:txBody>
          <a:bodyPr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en-US" sz="1100" i="1" dirty="0" smtClean="0"/>
              <a:t>Photo courtesy: www.muavoyage.com</a:t>
            </a:r>
            <a:endParaRPr lang="en-US" sz="1100" i="1" dirty="0"/>
          </a:p>
        </p:txBody>
      </p:sp>
    </p:spTree>
    <p:extLst>
      <p:ext uri="{BB962C8B-B14F-4D97-AF65-F5344CB8AC3E}">
        <p14:creationId xmlns:p14="http://schemas.microsoft.com/office/powerpoint/2010/main" val="2130512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AU" sz="3600" b="1" dirty="0" smtClean="0"/>
              <a:t>Pacific’s commitment to reducing greenhouse emissions</a:t>
            </a:r>
            <a:endParaRPr lang="en-AU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39341"/>
            <a:ext cx="8229600" cy="4525963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  <a:spcAft>
                <a:spcPts val="1800"/>
              </a:spcAft>
            </a:pPr>
            <a:r>
              <a:rPr lang="en-GB" sz="2400" dirty="0"/>
              <a:t>The contribution of PICs to global </a:t>
            </a:r>
            <a:r>
              <a:rPr lang="en-GB" sz="2400" dirty="0" smtClean="0"/>
              <a:t>greenhouse emissions </a:t>
            </a:r>
            <a:r>
              <a:rPr lang="en-GB" sz="2400" dirty="0"/>
              <a:t>is negligible, accounting for ~0.03% of the global emissions of </a:t>
            </a:r>
            <a:r>
              <a:rPr lang="en-GB" sz="2400" dirty="0" smtClean="0"/>
              <a:t>CO</a:t>
            </a:r>
            <a:r>
              <a:rPr lang="en-GB" sz="2400" baseline="-25000" dirty="0" smtClean="0"/>
              <a:t>2</a:t>
            </a:r>
            <a:r>
              <a:rPr lang="en-GB" sz="2400" dirty="0" smtClean="0"/>
              <a:t> </a:t>
            </a:r>
            <a:r>
              <a:rPr lang="en-GB" sz="2400" dirty="0"/>
              <a:t>from fuel </a:t>
            </a:r>
            <a:r>
              <a:rPr lang="en-GB" sz="2400" dirty="0" smtClean="0"/>
              <a:t>combustion. </a:t>
            </a:r>
          </a:p>
          <a:p>
            <a:pPr algn="just">
              <a:spcBef>
                <a:spcPts val="0"/>
              </a:spcBef>
              <a:spcAft>
                <a:spcPts val="1800"/>
              </a:spcAft>
            </a:pPr>
            <a:r>
              <a:rPr lang="en-GB" sz="2400" dirty="0"/>
              <a:t>Against this background and the fact that they are all Small Island Developing </a:t>
            </a:r>
            <a:r>
              <a:rPr lang="en-GB" sz="2400" dirty="0" smtClean="0"/>
              <a:t>States, </a:t>
            </a:r>
            <a:r>
              <a:rPr lang="en-GB" sz="2400" dirty="0"/>
              <a:t>PICs </a:t>
            </a:r>
            <a:r>
              <a:rPr lang="en-GB" sz="2400" dirty="0" smtClean="0"/>
              <a:t>were </a:t>
            </a:r>
            <a:r>
              <a:rPr lang="en-GB" sz="2400" dirty="0"/>
              <a:t>not compelled to set ambitious emission reduction targets </a:t>
            </a:r>
            <a:r>
              <a:rPr lang="en-GB" sz="2400" dirty="0" smtClean="0"/>
              <a:t>under the Paris Agreement but they have done so.</a:t>
            </a:r>
          </a:p>
          <a:p>
            <a:pPr algn="just">
              <a:spcBef>
                <a:spcPts val="0"/>
              </a:spcBef>
              <a:spcAft>
                <a:spcPts val="1800"/>
              </a:spcAft>
            </a:pPr>
            <a:r>
              <a:rPr lang="en-GB" sz="2400" dirty="0" smtClean="0"/>
              <a:t>Demonstrates solid </a:t>
            </a:r>
            <a:r>
              <a:rPr lang="en-GB" sz="2400" dirty="0"/>
              <a:t>commitment of a region that is already experiencing the devastating effects of climate change, and facing </a:t>
            </a:r>
            <a:r>
              <a:rPr lang="en-GB" sz="2400" dirty="0" smtClean="0"/>
              <a:t>the threat </a:t>
            </a:r>
            <a:r>
              <a:rPr lang="en-GB" sz="2400" dirty="0"/>
              <a:t>of loss of cultures and countries</a:t>
            </a:r>
            <a:r>
              <a:rPr lang="en-GB" sz="24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04313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810344"/>
          </a:xfrm>
        </p:spPr>
        <p:txBody>
          <a:bodyPr>
            <a:normAutofit fontScale="90000"/>
          </a:bodyPr>
          <a:lstStyle/>
          <a:p>
            <a:r>
              <a:rPr lang="en-AU" b="1" dirty="0" smtClean="0"/>
              <a:t> </a:t>
            </a:r>
            <a:r>
              <a:rPr lang="en-AU" sz="4000" b="1" dirty="0" smtClean="0"/>
              <a:t>INDC commitments of Pacific countries</a:t>
            </a:r>
            <a:endParaRPr lang="en-AU" sz="4000" b="1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63102706"/>
              </p:ext>
            </p:extLst>
          </p:nvPr>
        </p:nvGraphicFramePr>
        <p:xfrm>
          <a:off x="251520" y="1124744"/>
          <a:ext cx="8712968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91183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AU" sz="3600" b="1" dirty="0"/>
              <a:t>Sectors targeted </a:t>
            </a:r>
            <a:r>
              <a:rPr lang="en-AU" sz="3600" b="1" dirty="0" smtClean="0"/>
              <a:t>by Pacific countries in INDCs</a:t>
            </a:r>
            <a:endParaRPr lang="en-AU" sz="3600" b="1" dirty="0"/>
          </a:p>
        </p:txBody>
      </p:sp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40520923"/>
              </p:ext>
            </p:extLst>
          </p:nvPr>
        </p:nvGraphicFramePr>
        <p:xfrm>
          <a:off x="1043608" y="116632"/>
          <a:ext cx="7056784" cy="59766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TextBox 1"/>
          <p:cNvSpPr txBox="1"/>
          <p:nvPr/>
        </p:nvSpPr>
        <p:spPr>
          <a:xfrm>
            <a:off x="395536" y="1484784"/>
            <a:ext cx="1747879" cy="2523906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en-AU" sz="1100" dirty="0" smtClean="0"/>
          </a:p>
          <a:p>
            <a:r>
              <a:rPr lang="en-AU" sz="2400" dirty="0" smtClean="0"/>
              <a:t>Palau</a:t>
            </a:r>
          </a:p>
          <a:p>
            <a:r>
              <a:rPr lang="en-AU" sz="2400" dirty="0" smtClean="0"/>
              <a:t>Tuvalu</a:t>
            </a:r>
          </a:p>
          <a:p>
            <a:r>
              <a:rPr lang="en-AU" sz="2400" dirty="0"/>
              <a:t>Marshall </a:t>
            </a:r>
            <a:r>
              <a:rPr lang="en-AU" sz="2400" dirty="0" smtClean="0"/>
              <a:t>Is</a:t>
            </a:r>
          </a:p>
          <a:p>
            <a:r>
              <a:rPr lang="en-AU" sz="2400" dirty="0" smtClean="0"/>
              <a:t>Tonga</a:t>
            </a:r>
          </a:p>
          <a:p>
            <a:r>
              <a:rPr lang="en-AU" sz="2400" dirty="0" smtClean="0">
                <a:solidFill>
                  <a:schemeClr val="tx1"/>
                </a:solidFill>
              </a:rPr>
              <a:t>Vanuatu</a:t>
            </a:r>
          </a:p>
          <a:p>
            <a:endParaRPr lang="en-AU" sz="2400" dirty="0"/>
          </a:p>
        </p:txBody>
      </p:sp>
      <p:sp>
        <p:nvSpPr>
          <p:cNvPr id="13" name="TextBox 1"/>
          <p:cNvSpPr txBox="1"/>
          <p:nvPr/>
        </p:nvSpPr>
        <p:spPr>
          <a:xfrm>
            <a:off x="7519132" y="2964481"/>
            <a:ext cx="1517364" cy="3591149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en-AU" sz="1100" dirty="0" smtClean="0"/>
          </a:p>
          <a:p>
            <a:r>
              <a:rPr lang="en-AU" sz="2400" dirty="0" smtClean="0"/>
              <a:t>Cook Is</a:t>
            </a:r>
          </a:p>
          <a:p>
            <a:r>
              <a:rPr lang="en-AU" sz="2400" dirty="0" smtClean="0"/>
              <a:t>Fiji</a:t>
            </a:r>
          </a:p>
          <a:p>
            <a:r>
              <a:rPr lang="en-AU" sz="2400" dirty="0" smtClean="0"/>
              <a:t>Nauru</a:t>
            </a:r>
          </a:p>
          <a:p>
            <a:r>
              <a:rPr lang="en-AU" sz="2400" dirty="0" smtClean="0"/>
              <a:t>Niue</a:t>
            </a:r>
          </a:p>
          <a:p>
            <a:r>
              <a:rPr lang="en-AU" sz="2400" dirty="0" smtClean="0"/>
              <a:t>PNG</a:t>
            </a:r>
          </a:p>
          <a:p>
            <a:r>
              <a:rPr lang="en-AU" sz="2400" dirty="0" smtClean="0"/>
              <a:t>Samoa</a:t>
            </a:r>
          </a:p>
        </p:txBody>
      </p:sp>
      <p:sp>
        <p:nvSpPr>
          <p:cNvPr id="14" name="TextBox 1"/>
          <p:cNvSpPr txBox="1"/>
          <p:nvPr/>
        </p:nvSpPr>
        <p:spPr>
          <a:xfrm>
            <a:off x="2555776" y="4509120"/>
            <a:ext cx="1671041" cy="1596744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en-AU" sz="1100" dirty="0" smtClean="0"/>
          </a:p>
          <a:p>
            <a:r>
              <a:rPr lang="en-AU" sz="2400" dirty="0" smtClean="0"/>
              <a:t>FSM</a:t>
            </a:r>
          </a:p>
          <a:p>
            <a:r>
              <a:rPr lang="en-AU" sz="2400" dirty="0" smtClean="0"/>
              <a:t>Kiribati</a:t>
            </a:r>
          </a:p>
          <a:p>
            <a:r>
              <a:rPr lang="en-AU" sz="2400" dirty="0" smtClean="0"/>
              <a:t>Solomon Is</a:t>
            </a: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620887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792088"/>
          </a:xfrm>
        </p:spPr>
        <p:txBody>
          <a:bodyPr/>
          <a:lstStyle/>
          <a:p>
            <a:r>
              <a:rPr lang="en-AU" b="1" dirty="0" smtClean="0"/>
              <a:t>Key issues in PIC INDCs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196752"/>
            <a:ext cx="8496944" cy="5544616"/>
          </a:xfrm>
        </p:spPr>
        <p:txBody>
          <a:bodyPr>
            <a:normAutofit fontScale="70000" lnSpcReduction="20000"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GB" sz="3400" dirty="0" smtClean="0">
                <a:solidFill>
                  <a:schemeClr val="accent2"/>
                </a:solidFill>
              </a:rPr>
              <a:t>Difficult to compare as they are not measured in the same way: </a:t>
            </a:r>
          </a:p>
          <a:p>
            <a:pPr lvl="1">
              <a:spcBef>
                <a:spcPts val="0"/>
              </a:spcBef>
              <a:spcAft>
                <a:spcPts val="1800"/>
              </a:spcAft>
            </a:pPr>
            <a:r>
              <a:rPr lang="en-GB" dirty="0"/>
              <a:t>D</a:t>
            </a:r>
            <a:r>
              <a:rPr lang="en-GB" dirty="0" smtClean="0"/>
              <a:t>ifferent baseline years for GHG emissions (ranging from 2000 to 2010 to no data). </a:t>
            </a:r>
          </a:p>
          <a:p>
            <a:pPr lvl="1">
              <a:spcBef>
                <a:spcPts val="0"/>
              </a:spcBef>
              <a:spcAft>
                <a:spcPts val="1800"/>
              </a:spcAft>
            </a:pPr>
            <a:r>
              <a:rPr lang="en-GB" dirty="0" smtClean="0"/>
              <a:t>Different sectors covered (electricity, electricity/transport, all sectors)</a:t>
            </a:r>
            <a:endParaRPr lang="en-GB" dirty="0"/>
          </a:p>
          <a:p>
            <a:pPr lvl="1">
              <a:spcBef>
                <a:spcPts val="0"/>
              </a:spcBef>
              <a:spcAft>
                <a:spcPts val="1800"/>
              </a:spcAft>
            </a:pPr>
            <a:r>
              <a:rPr lang="en-GB" dirty="0" smtClean="0"/>
              <a:t>Different target years (from 2020, 2025 to 2030) and </a:t>
            </a:r>
            <a:r>
              <a:rPr lang="en-GB" dirty="0"/>
              <a:t>some PICs chose to keep targets for two different </a:t>
            </a:r>
            <a:r>
              <a:rPr lang="en-GB" dirty="0" smtClean="0"/>
              <a:t>years. </a:t>
            </a:r>
          </a:p>
          <a:p>
            <a:pPr lvl="1">
              <a:spcBef>
                <a:spcPts val="0"/>
              </a:spcBef>
              <a:spcAft>
                <a:spcPts val="1800"/>
              </a:spcAft>
            </a:pPr>
            <a:r>
              <a:rPr lang="en-GB" dirty="0" smtClean="0"/>
              <a:t>Conditional and unconditional </a:t>
            </a:r>
            <a:r>
              <a:rPr lang="en-GB" dirty="0"/>
              <a:t>commitments </a:t>
            </a:r>
            <a:r>
              <a:rPr lang="en-GB" dirty="0" smtClean="0"/>
              <a:t>vary 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GB" dirty="0" smtClean="0">
                <a:solidFill>
                  <a:schemeClr val="accent2"/>
                </a:solidFill>
              </a:rPr>
              <a:t>Major </a:t>
            </a:r>
            <a:r>
              <a:rPr lang="en-GB" dirty="0">
                <a:solidFill>
                  <a:schemeClr val="accent2"/>
                </a:solidFill>
              </a:rPr>
              <a:t>data gaps are obvious in almost all </a:t>
            </a:r>
            <a:r>
              <a:rPr lang="en-GB" dirty="0" smtClean="0">
                <a:solidFill>
                  <a:schemeClr val="accent2"/>
                </a:solidFill>
              </a:rPr>
              <a:t>PIC INDCs:</a:t>
            </a:r>
          </a:p>
          <a:p>
            <a:pPr lvl="1">
              <a:spcBef>
                <a:spcPts val="0"/>
              </a:spcBef>
              <a:spcAft>
                <a:spcPts val="1800"/>
              </a:spcAft>
            </a:pPr>
            <a:r>
              <a:rPr lang="en-GB" dirty="0" smtClean="0"/>
              <a:t>Sectoral </a:t>
            </a:r>
            <a:r>
              <a:rPr lang="en-GB" dirty="0"/>
              <a:t>and sub-sectoral GHG emissions </a:t>
            </a:r>
            <a:r>
              <a:rPr lang="en-GB" dirty="0" smtClean="0"/>
              <a:t>data for missing in some</a:t>
            </a:r>
          </a:p>
          <a:p>
            <a:pPr lvl="1">
              <a:spcBef>
                <a:spcPts val="0"/>
              </a:spcBef>
              <a:spcAft>
                <a:spcPts val="1800"/>
              </a:spcAft>
            </a:pPr>
            <a:r>
              <a:rPr lang="en-GB" dirty="0" smtClean="0"/>
              <a:t>External funding required to fulfil conditional pledges missing in some</a:t>
            </a:r>
          </a:p>
          <a:p>
            <a:pPr lvl="1">
              <a:spcBef>
                <a:spcPts val="0"/>
              </a:spcBef>
              <a:spcAft>
                <a:spcPts val="1800"/>
              </a:spcAft>
            </a:pPr>
            <a:r>
              <a:rPr lang="en-GB" dirty="0" smtClean="0"/>
              <a:t>reliability </a:t>
            </a:r>
            <a:r>
              <a:rPr lang="en-GB" dirty="0"/>
              <a:t>of data highly questionable in some cases. 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42208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3278" y="476672"/>
            <a:ext cx="7416824" cy="1512168"/>
          </a:xfrm>
        </p:spPr>
        <p:txBody>
          <a:bodyPr/>
          <a:lstStyle/>
          <a:p>
            <a:pPr marL="0" indent="0" algn="just">
              <a:buNone/>
            </a:pPr>
            <a:r>
              <a:rPr lang="en-GB" sz="2400" dirty="0"/>
              <a:t>As of 11 February 2016, 161 </a:t>
            </a:r>
            <a:r>
              <a:rPr lang="en-GB" sz="2400" dirty="0" smtClean="0"/>
              <a:t>countries, including </a:t>
            </a:r>
            <a:r>
              <a:rPr lang="en-GB" sz="2400" dirty="0"/>
              <a:t>14 </a:t>
            </a:r>
            <a:r>
              <a:rPr lang="en-GB" sz="2400" dirty="0" smtClean="0"/>
              <a:t>Pacific Islands countries, have </a:t>
            </a:r>
            <a:r>
              <a:rPr lang="en-GB" sz="2400" dirty="0"/>
              <a:t>submitted their </a:t>
            </a:r>
            <a:r>
              <a:rPr lang="en-GB" sz="2400" dirty="0" smtClean="0"/>
              <a:t>Intended Nationally Determined Contributions </a:t>
            </a:r>
            <a:r>
              <a:rPr lang="en-GB" sz="2400" dirty="0"/>
              <a:t>(</a:t>
            </a:r>
            <a:r>
              <a:rPr lang="en-GB" sz="2400" dirty="0" smtClean="0"/>
              <a:t>INDCs) </a:t>
            </a:r>
            <a:r>
              <a:rPr lang="en-GB" sz="2400" dirty="0"/>
              <a:t>to UNFCCC.</a:t>
            </a:r>
            <a:endParaRPr lang="en-AU" sz="2400" dirty="0"/>
          </a:p>
          <a:p>
            <a:endParaRPr lang="en-AU" dirty="0" smtClean="0"/>
          </a:p>
        </p:txBody>
      </p:sp>
      <p:sp>
        <p:nvSpPr>
          <p:cNvPr id="5" name="Rectangle 4"/>
          <p:cNvSpPr/>
          <p:nvPr/>
        </p:nvSpPr>
        <p:spPr>
          <a:xfrm>
            <a:off x="755576" y="4293894"/>
            <a:ext cx="655272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4000" b="1" dirty="0" smtClean="0">
                <a:effectLst>
                  <a:reflection blurRad="6350" stA="55000" endA="300" endPos="45500" dir="5400000" sy="-100000" algn="bl" rotWithShape="0"/>
                </a:effectLst>
              </a:rPr>
              <a:t>Where </a:t>
            </a:r>
          </a:p>
          <a:p>
            <a:r>
              <a:rPr lang="en-AU" sz="4000" b="1" dirty="0" smtClean="0">
                <a:effectLst>
                  <a:reflection blurRad="6350" stA="55000" endA="300" endPos="45500" dir="5400000" sy="-100000" algn="bl" rotWithShape="0"/>
                </a:effectLst>
              </a:rPr>
              <a:t>does </a:t>
            </a:r>
            <a:r>
              <a:rPr lang="en-AU" sz="4800" b="1" dirty="0" smtClean="0">
                <a:effectLst>
                  <a:reflection blurRad="6350" stA="55000" endA="300" endPos="45500" dir="5400000" sy="-100000" algn="bl" rotWithShape="0"/>
                </a:effectLst>
              </a:rPr>
              <a:t>shipping</a:t>
            </a:r>
            <a:r>
              <a:rPr lang="en-AU" sz="4000" b="1" dirty="0" smtClean="0">
                <a:effectLst>
                  <a:reflection blurRad="6350" stA="55000" endA="300" endPos="45500" dir="5400000" sy="-100000" algn="bl" rotWithShape="0"/>
                </a:effectLst>
              </a:rPr>
              <a:t> fall in the Pacific’s emission targets? </a:t>
            </a:r>
            <a:endParaRPr lang="en-AU" sz="4000" b="1" dirty="0"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64888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avnitag\Pictures\Pacific map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" y="788630"/>
            <a:ext cx="9144000" cy="5520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2712968" y="1916832"/>
            <a:ext cx="648072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Rectangle 7"/>
          <p:cNvSpPr/>
          <p:nvPr/>
        </p:nvSpPr>
        <p:spPr>
          <a:xfrm>
            <a:off x="440535" y="268173"/>
            <a:ext cx="82809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ts val="0"/>
              </a:spcBef>
              <a:spcAft>
                <a:spcPts val="1200"/>
              </a:spcAft>
            </a:pPr>
            <a:r>
              <a:rPr lang="en-GB" sz="2800" b="1" dirty="0">
                <a:solidFill>
                  <a:schemeClr val="accent2"/>
                </a:solidFill>
              </a:rPr>
              <a:t>Sea transport features in the </a:t>
            </a:r>
            <a:r>
              <a:rPr lang="en-GB" sz="2800" b="1" dirty="0" smtClean="0">
                <a:solidFill>
                  <a:schemeClr val="accent2"/>
                </a:solidFill>
              </a:rPr>
              <a:t>INDC </a:t>
            </a:r>
            <a:r>
              <a:rPr lang="en-GB" sz="2800" b="1" dirty="0">
                <a:solidFill>
                  <a:schemeClr val="accent2"/>
                </a:solidFill>
              </a:rPr>
              <a:t>targets for one PIC </a:t>
            </a:r>
          </a:p>
        </p:txBody>
      </p:sp>
      <p:sp>
        <p:nvSpPr>
          <p:cNvPr id="2" name="Rectangle 1"/>
          <p:cNvSpPr/>
          <p:nvPr/>
        </p:nvSpPr>
        <p:spPr>
          <a:xfrm>
            <a:off x="4067944" y="5469031"/>
            <a:ext cx="49685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RMI estimates that in order to achieve its overall INDC target for 2030, emissions from its transport sector (including land and shipping emissions) have to decrease by 16% in 2025 and by 27% in 2030. </a:t>
            </a:r>
            <a:endParaRPr lang="en-A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7740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avnitag\Pictures\Pacific map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89" y="1124744"/>
            <a:ext cx="9144000" cy="5520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1043608" y="2852936"/>
            <a:ext cx="648072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Rectangle 7"/>
          <p:cNvSpPr/>
          <p:nvPr/>
        </p:nvSpPr>
        <p:spPr>
          <a:xfrm>
            <a:off x="323528" y="274828"/>
            <a:ext cx="828092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sz="2800" b="1" dirty="0">
                <a:solidFill>
                  <a:schemeClr val="accent2"/>
                </a:solidFill>
              </a:rPr>
              <a:t>The domestic shipping sector’s contribution </a:t>
            </a:r>
            <a:r>
              <a:rPr lang="en-GB" sz="2800" b="1" dirty="0" smtClean="0">
                <a:solidFill>
                  <a:schemeClr val="accent2"/>
                </a:solidFill>
              </a:rPr>
              <a:t>to GHG emissions is </a:t>
            </a:r>
            <a:r>
              <a:rPr lang="en-GB" sz="2800" b="1" dirty="0">
                <a:solidFill>
                  <a:schemeClr val="accent2"/>
                </a:solidFill>
              </a:rPr>
              <a:t>known for two PICs only</a:t>
            </a:r>
          </a:p>
        </p:txBody>
      </p:sp>
      <p:sp>
        <p:nvSpPr>
          <p:cNvPr id="5" name="Oval 4"/>
          <p:cNvSpPr/>
          <p:nvPr/>
        </p:nvSpPr>
        <p:spPr>
          <a:xfrm>
            <a:off x="4716016" y="4221088"/>
            <a:ext cx="648072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extBox 1"/>
          <p:cNvSpPr txBox="1"/>
          <p:nvPr/>
        </p:nvSpPr>
        <p:spPr>
          <a:xfrm>
            <a:off x="1215948" y="2391271"/>
            <a:ext cx="8290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b="1" dirty="0" smtClean="0">
                <a:solidFill>
                  <a:schemeClr val="accent2"/>
                </a:solidFill>
              </a:rPr>
              <a:t>10%</a:t>
            </a:r>
            <a:endParaRPr lang="en-AU" sz="2400" b="1" dirty="0">
              <a:solidFill>
                <a:schemeClr val="accent2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40052" y="3861048"/>
            <a:ext cx="8290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b="1" dirty="0" smtClean="0">
                <a:solidFill>
                  <a:schemeClr val="accent2"/>
                </a:solidFill>
              </a:rPr>
              <a:t>1%</a:t>
            </a:r>
            <a:endParaRPr lang="en-AU" sz="24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903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avnitag\Pictures\Pacific map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" y="1105824"/>
            <a:ext cx="9142984" cy="5542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1043608" y="2852936"/>
            <a:ext cx="648072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Rectangle 7"/>
          <p:cNvSpPr/>
          <p:nvPr/>
        </p:nvSpPr>
        <p:spPr>
          <a:xfrm>
            <a:off x="323528" y="274828"/>
            <a:ext cx="828092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0"/>
              </a:spcBef>
              <a:spcAft>
                <a:spcPts val="1200"/>
              </a:spcAft>
            </a:pPr>
            <a:r>
              <a:rPr lang="en-GB" sz="2800" b="1" dirty="0">
                <a:solidFill>
                  <a:schemeClr val="accent2"/>
                </a:solidFill>
              </a:rPr>
              <a:t>T</a:t>
            </a:r>
            <a:r>
              <a:rPr lang="en-GB" sz="2800" b="1" dirty="0" smtClean="0">
                <a:solidFill>
                  <a:schemeClr val="accent2"/>
                </a:solidFill>
              </a:rPr>
              <a:t>ransport </a:t>
            </a:r>
            <a:r>
              <a:rPr lang="en-GB" sz="2800" b="1" dirty="0">
                <a:solidFill>
                  <a:schemeClr val="accent2"/>
                </a:solidFill>
              </a:rPr>
              <a:t>sector </a:t>
            </a:r>
            <a:r>
              <a:rPr lang="en-GB" sz="2800" b="1" dirty="0" smtClean="0">
                <a:solidFill>
                  <a:schemeClr val="accent2"/>
                </a:solidFill>
              </a:rPr>
              <a:t>features </a:t>
            </a:r>
            <a:r>
              <a:rPr lang="en-GB" sz="2800" b="1" dirty="0">
                <a:solidFill>
                  <a:schemeClr val="accent2"/>
                </a:solidFill>
              </a:rPr>
              <a:t>in the </a:t>
            </a:r>
            <a:r>
              <a:rPr lang="en-GB" sz="2800" b="1" dirty="0" smtClean="0">
                <a:solidFill>
                  <a:schemeClr val="accent2"/>
                </a:solidFill>
              </a:rPr>
              <a:t>INDC target sectors of </a:t>
            </a:r>
            <a:r>
              <a:rPr lang="en-GB" sz="2800" b="1" dirty="0">
                <a:solidFill>
                  <a:schemeClr val="accent2"/>
                </a:solidFill>
              </a:rPr>
              <a:t>eight PICs </a:t>
            </a:r>
          </a:p>
        </p:txBody>
      </p:sp>
      <p:sp>
        <p:nvSpPr>
          <p:cNvPr id="5" name="Oval 4"/>
          <p:cNvSpPr/>
          <p:nvPr/>
        </p:nvSpPr>
        <p:spPr>
          <a:xfrm>
            <a:off x="2699792" y="2276872"/>
            <a:ext cx="648072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Oval 5"/>
          <p:cNvSpPr/>
          <p:nvPr/>
        </p:nvSpPr>
        <p:spPr>
          <a:xfrm>
            <a:off x="107504" y="2852936"/>
            <a:ext cx="648072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Oval 8"/>
          <p:cNvSpPr/>
          <p:nvPr/>
        </p:nvSpPr>
        <p:spPr>
          <a:xfrm>
            <a:off x="3065971" y="3861048"/>
            <a:ext cx="648072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Oval 9"/>
          <p:cNvSpPr/>
          <p:nvPr/>
        </p:nvSpPr>
        <p:spPr>
          <a:xfrm>
            <a:off x="3852568" y="4941168"/>
            <a:ext cx="648072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Oval 10"/>
          <p:cNvSpPr/>
          <p:nvPr/>
        </p:nvSpPr>
        <p:spPr>
          <a:xfrm>
            <a:off x="2195736" y="4365104"/>
            <a:ext cx="648072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Oval 11"/>
          <p:cNvSpPr/>
          <p:nvPr/>
        </p:nvSpPr>
        <p:spPr>
          <a:xfrm>
            <a:off x="3023828" y="3140968"/>
            <a:ext cx="648072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Oval 12"/>
          <p:cNvSpPr/>
          <p:nvPr/>
        </p:nvSpPr>
        <p:spPr>
          <a:xfrm>
            <a:off x="2236638" y="3789040"/>
            <a:ext cx="648072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3390007" y="2492896"/>
            <a:ext cx="78659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202601" y="2276872"/>
            <a:ext cx="43931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>
                <a:solidFill>
                  <a:srgbClr val="FF0000"/>
                </a:solidFill>
              </a:rPr>
              <a:t>Only PIC to set a target for transport sector - </a:t>
            </a:r>
            <a:r>
              <a:rPr lang="en-GB" dirty="0">
                <a:solidFill>
                  <a:srgbClr val="FF0000"/>
                </a:solidFill>
              </a:rPr>
              <a:t>16% in 2025 and by 27% in 2030.</a:t>
            </a:r>
            <a:r>
              <a:rPr lang="en-AU" dirty="0" smtClean="0">
                <a:solidFill>
                  <a:schemeClr val="accent2"/>
                </a:solidFill>
              </a:rPr>
              <a:t> </a:t>
            </a:r>
            <a:endParaRPr lang="en-AU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381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4005</TotalTime>
  <Words>959</Words>
  <Application>Microsoft Office PowerPoint</Application>
  <PresentationFormat>On-screen Show (4:3)</PresentationFormat>
  <Paragraphs>217</Paragraphs>
  <Slides>16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Calibri</vt:lpstr>
      <vt:lpstr>Franklin Gothic Demi Cond</vt:lpstr>
      <vt:lpstr>Gabriola</vt:lpstr>
      <vt:lpstr>MS Mincho</vt:lpstr>
      <vt:lpstr>Nueva Std Cond</vt:lpstr>
      <vt:lpstr>Times New Roman</vt:lpstr>
      <vt:lpstr>Office Theme</vt:lpstr>
      <vt:lpstr>Sustainable Shipping: Anchored or adrift in the Pacific’s emission targets?  </vt:lpstr>
      <vt:lpstr>Pacific’s commitment to reducing greenhouse emissions</vt:lpstr>
      <vt:lpstr> INDC commitments of Pacific countries</vt:lpstr>
      <vt:lpstr>Sectors targeted by Pacific countries in INDCs</vt:lpstr>
      <vt:lpstr>Key issues in PIC INDCs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Reflections</vt:lpstr>
      <vt:lpstr>Reflections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avnitag</dc:creator>
  <cp:lastModifiedBy>Nirupa Ram-Tokuma</cp:lastModifiedBy>
  <cp:revision>382</cp:revision>
  <cp:lastPrinted>2016-05-18T09:49:52Z</cp:lastPrinted>
  <dcterms:created xsi:type="dcterms:W3CDTF">2015-05-17T20:30:32Z</dcterms:created>
  <dcterms:modified xsi:type="dcterms:W3CDTF">2021-12-16T22:27:10Z</dcterms:modified>
</cp:coreProperties>
</file>